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im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7099300" cy="102235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19">
          <p15:clr>
            <a:srgbClr val="A4A3A4"/>
          </p15:clr>
        </p15:guide>
        <p15:guide id="2" pos="223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69931" autoAdjust="0"/>
  </p:normalViewPr>
  <p:slideViewPr>
    <p:cSldViewPr>
      <p:cViewPr varScale="1">
        <p:scale>
          <a:sx n="56" d="100"/>
          <a:sy n="56" d="100"/>
        </p:scale>
        <p:origin x="-1584" y="-84"/>
      </p:cViewPr>
      <p:guideLst>
        <p:guide orient="horz" pos="2160"/>
        <p:guide pos="2880"/>
      </p:guideLst>
    </p:cSldViewPr>
  </p:slideViewPr>
  <p:notesTextViewPr>
    <p:cViewPr>
      <p:scale>
        <a:sx n="100" d="100"/>
        <a:sy n="100" d="100"/>
      </p:scale>
      <p:origin x="0" y="0"/>
    </p:cViewPr>
  </p:notesTextViewPr>
  <p:notesViewPr>
    <p:cSldViewPr>
      <p:cViewPr varScale="1">
        <p:scale>
          <a:sx n="113" d="100"/>
          <a:sy n="113" d="100"/>
        </p:scale>
        <p:origin x="-300" y="-102"/>
      </p:cViewPr>
      <p:guideLst>
        <p:guide orient="horz" pos="3219"/>
        <p:guide pos="223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6173" cy="510814"/>
          </a:xfrm>
          <a:prstGeom prst="rect">
            <a:avLst/>
          </a:prstGeom>
        </p:spPr>
        <p:txBody>
          <a:bodyPr vert="horz" lIns="95391" tIns="47697" rIns="95391" bIns="4769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0842" y="0"/>
            <a:ext cx="3077316" cy="510814"/>
          </a:xfrm>
          <a:prstGeom prst="rect">
            <a:avLst/>
          </a:prstGeom>
        </p:spPr>
        <p:txBody>
          <a:bodyPr vert="horz" lIns="95391" tIns="47697" rIns="95391" bIns="47697" rtlCol="0"/>
          <a:lstStyle>
            <a:lvl1pPr algn="r">
              <a:defRPr sz="1200"/>
            </a:lvl1pPr>
          </a:lstStyle>
          <a:p>
            <a:fld id="{049687C3-C448-4C24-A6F3-7ED2286CAB32}" type="datetimeFigureOut">
              <a:rPr kumimoji="1" lang="ja-JP" altLang="en-US" smtClean="0"/>
              <a:t>2016/2/19</a:t>
            </a:fld>
            <a:endParaRPr kumimoji="1" lang="ja-JP" altLang="en-US"/>
          </a:p>
        </p:txBody>
      </p:sp>
      <p:sp>
        <p:nvSpPr>
          <p:cNvPr id="4" name="フッター プレースホルダー 3"/>
          <p:cNvSpPr>
            <a:spLocks noGrp="1"/>
          </p:cNvSpPr>
          <p:nvPr>
            <p:ph type="ftr" sz="quarter" idx="2"/>
          </p:nvPr>
        </p:nvSpPr>
        <p:spPr>
          <a:xfrm>
            <a:off x="1" y="9710276"/>
            <a:ext cx="3076173" cy="510814"/>
          </a:xfrm>
          <a:prstGeom prst="rect">
            <a:avLst/>
          </a:prstGeom>
        </p:spPr>
        <p:txBody>
          <a:bodyPr vert="horz" lIns="95391" tIns="47697" rIns="95391" bIns="4769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0842" y="9710276"/>
            <a:ext cx="3077316" cy="510814"/>
          </a:xfrm>
          <a:prstGeom prst="rect">
            <a:avLst/>
          </a:prstGeom>
        </p:spPr>
        <p:txBody>
          <a:bodyPr vert="horz" lIns="95391" tIns="47697" rIns="95391" bIns="47697" rtlCol="0" anchor="b"/>
          <a:lstStyle>
            <a:lvl1pPr algn="r">
              <a:defRPr sz="1200"/>
            </a:lvl1pPr>
          </a:lstStyle>
          <a:p>
            <a:fld id="{C6C59E8D-F792-4670-A618-CFB286DBF15A}" type="slidenum">
              <a:rPr kumimoji="1" lang="ja-JP" altLang="en-US" smtClean="0"/>
              <a:t>‹#›</a:t>
            </a:fld>
            <a:endParaRPr kumimoji="1" lang="ja-JP" altLang="en-US"/>
          </a:p>
        </p:txBody>
      </p:sp>
    </p:spTree>
    <p:extLst>
      <p:ext uri="{BB962C8B-B14F-4D97-AF65-F5344CB8AC3E}">
        <p14:creationId xmlns:p14="http://schemas.microsoft.com/office/powerpoint/2010/main" val="2289271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3"/>
            <a:ext cx="3076364" cy="511174"/>
          </a:xfrm>
          <a:prstGeom prst="rect">
            <a:avLst/>
          </a:prstGeom>
        </p:spPr>
        <p:txBody>
          <a:bodyPr vert="horz" lIns="95391" tIns="47697" rIns="95391" bIns="47697" rtlCol="0"/>
          <a:lstStyle>
            <a:lvl1pPr algn="l">
              <a:defRPr sz="1200"/>
            </a:lvl1pPr>
          </a:lstStyle>
          <a:p>
            <a:endParaRPr kumimoji="1" lang="ja-JP" altLang="en-US"/>
          </a:p>
        </p:txBody>
      </p:sp>
      <p:sp>
        <p:nvSpPr>
          <p:cNvPr id="3" name="日付プレースホルダ 2"/>
          <p:cNvSpPr>
            <a:spLocks noGrp="1"/>
          </p:cNvSpPr>
          <p:nvPr>
            <p:ph type="dt" idx="1"/>
          </p:nvPr>
        </p:nvSpPr>
        <p:spPr>
          <a:xfrm>
            <a:off x="4021295" y="3"/>
            <a:ext cx="3076364" cy="511174"/>
          </a:xfrm>
          <a:prstGeom prst="rect">
            <a:avLst/>
          </a:prstGeom>
        </p:spPr>
        <p:txBody>
          <a:bodyPr vert="horz" lIns="95391" tIns="47697" rIns="95391" bIns="47697" rtlCol="0"/>
          <a:lstStyle>
            <a:lvl1pPr algn="r">
              <a:defRPr sz="1200"/>
            </a:lvl1pPr>
          </a:lstStyle>
          <a:p>
            <a:fld id="{3DD16907-17A5-4E69-A6FF-B8F77E12A7E8}" type="datetimeFigureOut">
              <a:rPr kumimoji="1" lang="ja-JP" altLang="en-US" smtClean="0"/>
              <a:pPr/>
              <a:t>2016/2/19</a:t>
            </a:fld>
            <a:endParaRPr kumimoji="1" lang="ja-JP" altLang="en-US"/>
          </a:p>
        </p:txBody>
      </p:sp>
      <p:sp>
        <p:nvSpPr>
          <p:cNvPr id="4" name="スライド イメージ プレースホルダ 3"/>
          <p:cNvSpPr>
            <a:spLocks noGrp="1" noRot="1" noChangeAspect="1"/>
          </p:cNvSpPr>
          <p:nvPr>
            <p:ph type="sldImg" idx="2"/>
          </p:nvPr>
        </p:nvSpPr>
        <p:spPr>
          <a:xfrm>
            <a:off x="992188" y="766763"/>
            <a:ext cx="5114925" cy="3835400"/>
          </a:xfrm>
          <a:prstGeom prst="rect">
            <a:avLst/>
          </a:prstGeom>
          <a:noFill/>
          <a:ln w="12700">
            <a:solidFill>
              <a:prstClr val="black"/>
            </a:solidFill>
          </a:ln>
        </p:spPr>
        <p:txBody>
          <a:bodyPr vert="horz" lIns="95391" tIns="47697" rIns="95391" bIns="47697" rtlCol="0" anchor="ctr"/>
          <a:lstStyle/>
          <a:p>
            <a:endParaRPr lang="ja-JP" altLang="en-US"/>
          </a:p>
        </p:txBody>
      </p:sp>
      <p:sp>
        <p:nvSpPr>
          <p:cNvPr id="5" name="ノート プレースホルダ 4"/>
          <p:cNvSpPr>
            <a:spLocks noGrp="1"/>
          </p:cNvSpPr>
          <p:nvPr>
            <p:ph type="body" sz="quarter" idx="3"/>
          </p:nvPr>
        </p:nvSpPr>
        <p:spPr>
          <a:xfrm>
            <a:off x="709931" y="4856164"/>
            <a:ext cx="5679440" cy="4600574"/>
          </a:xfrm>
          <a:prstGeom prst="rect">
            <a:avLst/>
          </a:prstGeom>
        </p:spPr>
        <p:txBody>
          <a:bodyPr vert="horz" lIns="95391" tIns="47697" rIns="95391" bIns="4769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2" y="9710551"/>
            <a:ext cx="3076364" cy="511174"/>
          </a:xfrm>
          <a:prstGeom prst="rect">
            <a:avLst/>
          </a:prstGeom>
        </p:spPr>
        <p:txBody>
          <a:bodyPr vert="horz" lIns="95391" tIns="47697" rIns="95391" bIns="47697"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4021295" y="9710551"/>
            <a:ext cx="3076364" cy="511174"/>
          </a:xfrm>
          <a:prstGeom prst="rect">
            <a:avLst/>
          </a:prstGeom>
        </p:spPr>
        <p:txBody>
          <a:bodyPr vert="horz" lIns="95391" tIns="47697" rIns="95391" bIns="47697" rtlCol="0" anchor="b"/>
          <a:lstStyle>
            <a:lvl1pPr algn="r">
              <a:defRPr sz="1200"/>
            </a:lvl1pPr>
          </a:lstStyle>
          <a:p>
            <a:fld id="{243B2F5C-4F67-4526-94D4-80C144160A64}" type="slidenum">
              <a:rPr kumimoji="1" lang="ja-JP" altLang="en-US" smtClean="0"/>
              <a:pPr/>
              <a:t>‹#›</a:t>
            </a:fld>
            <a:endParaRPr kumimoji="1" lang="ja-JP" altLang="en-US"/>
          </a:p>
        </p:txBody>
      </p:sp>
    </p:spTree>
    <p:extLst>
      <p:ext uri="{BB962C8B-B14F-4D97-AF65-F5344CB8AC3E}">
        <p14:creationId xmlns:p14="http://schemas.microsoft.com/office/powerpoint/2010/main" val="366576471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defTabSz="914353">
              <a:defRPr/>
            </a:pPr>
            <a:r>
              <a:rPr kumimoji="1" lang="en-US" altLang="ja-JP" dirty="0" smtClean="0"/>
              <a:t>【</a:t>
            </a:r>
            <a:r>
              <a:rPr kumimoji="1" lang="ja-JP" altLang="en-US" dirty="0" smtClean="0"/>
              <a:t>進行</a:t>
            </a:r>
            <a:r>
              <a:rPr kumimoji="1" lang="en-US" altLang="ja-JP" dirty="0" smtClean="0"/>
              <a:t>】</a:t>
            </a:r>
          </a:p>
          <a:p>
            <a:pPr defTabSz="914353">
              <a:defRPr/>
            </a:pPr>
            <a:r>
              <a:rPr kumimoji="1" lang="ja-JP" altLang="en-US" dirty="0" smtClean="0"/>
              <a:t>「全</a:t>
            </a:r>
            <a:r>
              <a:rPr kumimoji="1" lang="en-US" altLang="ja-JP" dirty="0" smtClean="0"/>
              <a:t>7</a:t>
            </a:r>
            <a:r>
              <a:rPr kumimoji="1" lang="ja-JP" altLang="en-US" dirty="0" smtClean="0"/>
              <a:t>回のプログラムの第</a:t>
            </a:r>
            <a:r>
              <a:rPr kumimoji="1" lang="en-US" altLang="ja-JP" dirty="0" smtClean="0"/>
              <a:t>1</a:t>
            </a:r>
            <a:r>
              <a:rPr kumimoji="1" lang="ja-JP" altLang="en-US" dirty="0" smtClean="0"/>
              <a:t>回目です。それぞれの回は独立しており</a:t>
            </a:r>
            <a:r>
              <a:rPr kumimoji="1" lang="en-US" altLang="ja-JP" dirty="0" smtClean="0"/>
              <a:t>1</a:t>
            </a:r>
            <a:r>
              <a:rPr kumimoji="1" lang="ja-JP" altLang="en-US" dirty="0" smtClean="0"/>
              <a:t>回だけの参加が可能なようになっています。」</a:t>
            </a:r>
            <a:endParaRPr kumimoji="1" lang="en-US" altLang="ja-JP" dirty="0" smtClean="0"/>
          </a:p>
          <a:p>
            <a:pPr defTabSz="914353">
              <a:defRPr/>
            </a:pPr>
            <a:r>
              <a:rPr kumimoji="1" lang="ja-JP" altLang="en-US" dirty="0" smtClean="0"/>
              <a:t>「こんにちは、今日はお集まりいただき、ありがとうございます。これから心理教育の３回目、呼吸法・漸進的筋弛緩法を始めていきます。」</a:t>
            </a:r>
            <a:endParaRPr kumimoji="1" lang="en-US" altLang="ja-JP" dirty="0" smtClean="0"/>
          </a:p>
          <a:p>
            <a:pPr defTabSz="914353">
              <a:defRPr/>
            </a:pPr>
            <a:r>
              <a:rPr kumimoji="1" lang="ja-JP" altLang="en-US" dirty="0" smtClean="0"/>
              <a:t>「今回講師を担当する〇〇です、書記の〇〇です。」</a:t>
            </a:r>
            <a:endParaRPr kumimoji="1" lang="en-US" altLang="ja-JP" dirty="0" smtClean="0"/>
          </a:p>
          <a:p>
            <a:r>
              <a:rPr kumimoji="1" lang="ja-JP" altLang="en-US" dirty="0" smtClean="0"/>
              <a:t>「皆さんの名前を教えてください」→一人ひとり苗字を答えてもらい、ホワイトボードに名前を書き出す。</a:t>
            </a:r>
            <a:endParaRPr kumimoji="1" lang="en-US" altLang="ja-JP" dirty="0" smtClean="0"/>
          </a:p>
          <a:p>
            <a:r>
              <a:rPr kumimoji="1" lang="ja-JP" altLang="en-US" dirty="0" smtClean="0"/>
              <a:t>「このプログラムでは、皆さんに文章を読んでもらったり、質問に答えていただきますが、分からない時や、答えるのがしんどい時は遠慮なくパスとお伝えください。」</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243B2F5C-4F67-4526-94D4-80C144160A64}" type="slidenum">
              <a:rPr kumimoji="1" lang="ja-JP" altLang="en-US" smtClean="0"/>
              <a:pPr/>
              <a:t>1</a:t>
            </a:fld>
            <a:endParaRPr kumimoji="1" lang="ja-JP" altLang="en-US"/>
          </a:p>
        </p:txBody>
      </p:sp>
    </p:spTree>
    <p:extLst>
      <p:ext uri="{BB962C8B-B14F-4D97-AF65-F5344CB8AC3E}">
        <p14:creationId xmlns:p14="http://schemas.microsoft.com/office/powerpoint/2010/main" val="3767909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92500" lnSpcReduction="10000"/>
          </a:bodyPr>
          <a:lstStyle/>
          <a:p>
            <a:r>
              <a:rPr kumimoji="1" lang="en-US" altLang="ja-JP" dirty="0" smtClean="0"/>
              <a:t>【</a:t>
            </a:r>
            <a:r>
              <a:rPr kumimoji="1" lang="ja-JP" altLang="en-US" dirty="0" smtClean="0"/>
              <a:t>進行</a:t>
            </a:r>
            <a:r>
              <a:rPr kumimoji="1" lang="en-US" altLang="ja-JP" dirty="0" smtClean="0"/>
              <a:t>】</a:t>
            </a:r>
          </a:p>
          <a:p>
            <a:r>
              <a:rPr kumimoji="1" lang="ja-JP" altLang="en-US" dirty="0" smtClean="0"/>
              <a:t>「次に首のリラックス法です。」</a:t>
            </a:r>
            <a:endParaRPr kumimoji="1" lang="en-US" altLang="ja-JP" dirty="0" smtClean="0"/>
          </a:p>
          <a:p>
            <a:pPr defTabSz="914353">
              <a:defRPr/>
            </a:pPr>
            <a:r>
              <a:rPr lang="ja-JP" altLang="en-US" dirty="0" smtClean="0"/>
              <a:t>「まずは実演してみます。」</a:t>
            </a:r>
            <a:endParaRPr kumimoji="1" lang="en-US" altLang="ja-JP" dirty="0" smtClean="0"/>
          </a:p>
          <a:p>
            <a:r>
              <a:rPr kumimoji="1" lang="ja-JP" altLang="en-US" dirty="0" smtClean="0"/>
              <a:t>「首のリラックス法は前後左右で行います。」◆首を動かしながら◆</a:t>
            </a:r>
            <a:endParaRPr kumimoji="1" lang="en-US" altLang="ja-JP" dirty="0" smtClean="0"/>
          </a:p>
          <a:p>
            <a:r>
              <a:rPr kumimoji="1" lang="ja-JP" altLang="en-US" dirty="0" smtClean="0"/>
              <a:t>「動きは分かりましたか？」</a:t>
            </a:r>
            <a:endParaRPr kumimoji="1" lang="en-US" altLang="ja-JP" dirty="0" smtClean="0"/>
          </a:p>
          <a:p>
            <a:r>
              <a:rPr kumimoji="1" lang="ja-JP" altLang="en-US" dirty="0" smtClean="0"/>
              <a:t>「首のリラックス法は、曲げているほうの内側の筋肉を意識して、力をこめてみてください。」</a:t>
            </a:r>
            <a:endParaRPr kumimoji="1" lang="en-US" altLang="ja-JP" dirty="0" smtClean="0"/>
          </a:p>
          <a:p>
            <a:r>
              <a:rPr kumimoji="1" lang="ja-JP" altLang="en-US" dirty="0" smtClean="0"/>
              <a:t>「前はこの辺り（触って示す）、後ろはこの辺り（触って示す）ですね。」</a:t>
            </a:r>
            <a:endParaRPr kumimoji="1" lang="en-US" altLang="ja-JP" dirty="0" smtClean="0"/>
          </a:p>
          <a:p>
            <a:endParaRPr kumimoji="1" lang="en-US" altLang="ja-JP" dirty="0" smtClean="0"/>
          </a:p>
          <a:p>
            <a:r>
              <a:rPr kumimoji="1" lang="ja-JP" altLang="en-US" dirty="0" smtClean="0"/>
              <a:t>「それでは一緒に行っていきましょう。」</a:t>
            </a:r>
            <a:endParaRPr kumimoji="1" lang="en-US" altLang="ja-JP" dirty="0" smtClean="0"/>
          </a:p>
          <a:p>
            <a:r>
              <a:rPr kumimoji="1" lang="ja-JP" altLang="en-US" dirty="0" smtClean="0"/>
              <a:t>「まず背筋を伸ばし首をすとんと落とし、息を吸いながらあごと鎖骨を近づけ、力をこめます・・・」◆</a:t>
            </a:r>
            <a:r>
              <a:rPr kumimoji="1" lang="en-US" altLang="ja-JP" dirty="0" smtClean="0"/>
              <a:t>5</a:t>
            </a:r>
            <a:r>
              <a:rPr kumimoji="1" lang="ja-JP" altLang="en-US" dirty="0" smtClean="0"/>
              <a:t>秒◆</a:t>
            </a:r>
            <a:endParaRPr kumimoji="1" lang="en-US" altLang="ja-JP" dirty="0" smtClean="0"/>
          </a:p>
          <a:p>
            <a:r>
              <a:rPr kumimoji="1" lang="ja-JP" altLang="en-US" dirty="0" smtClean="0"/>
              <a:t>「ふっと息を吐いて、力を抜きます。首をいためるといけないので、ゆっくり正面を向きます・・・」◆</a:t>
            </a:r>
            <a:r>
              <a:rPr kumimoji="1" lang="en-US" altLang="ja-JP" dirty="0" smtClean="0"/>
              <a:t>10</a:t>
            </a:r>
            <a:r>
              <a:rPr kumimoji="1" lang="ja-JP" altLang="en-US" dirty="0" smtClean="0"/>
              <a:t>秒◆</a:t>
            </a:r>
            <a:endParaRPr kumimoji="1" lang="en-US" altLang="ja-JP" dirty="0" smtClean="0"/>
          </a:p>
          <a:p>
            <a:endParaRPr kumimoji="1" lang="en-US" altLang="ja-JP" dirty="0" smtClean="0"/>
          </a:p>
          <a:p>
            <a:pPr defTabSz="953914">
              <a:defRPr/>
            </a:pPr>
            <a:r>
              <a:rPr kumimoji="1" lang="ja-JP" altLang="en-US" dirty="0" smtClean="0"/>
              <a:t>「そのまま頭を後ろに下げて行き、天井のなるべく後ろの方を見るようにします。首の後ろに皮が溜まっているイメージで、息を吸って、力をこめます・・・」◆</a:t>
            </a:r>
            <a:r>
              <a:rPr kumimoji="1" lang="en-US" altLang="ja-JP" dirty="0" smtClean="0"/>
              <a:t>5</a:t>
            </a:r>
            <a:r>
              <a:rPr kumimoji="1" lang="ja-JP" altLang="en-US" dirty="0" smtClean="0"/>
              <a:t>秒◆</a:t>
            </a:r>
            <a:endParaRPr kumimoji="1" lang="en-US" altLang="ja-JP" dirty="0" smtClean="0"/>
          </a:p>
          <a:p>
            <a:pPr defTabSz="953914">
              <a:defRPr/>
            </a:pPr>
            <a:r>
              <a:rPr kumimoji="1" lang="ja-JP" altLang="en-US" dirty="0" smtClean="0"/>
              <a:t>「ふっと息を吐いて、力を抜きます・・ゆっくり正面に戻します・・・」◆</a:t>
            </a:r>
            <a:r>
              <a:rPr kumimoji="1" lang="en-US" altLang="ja-JP" dirty="0" smtClean="0"/>
              <a:t>10</a:t>
            </a:r>
            <a:r>
              <a:rPr kumimoji="1" lang="ja-JP" altLang="en-US" dirty="0" smtClean="0"/>
              <a:t>秒◆</a:t>
            </a:r>
            <a:endParaRPr kumimoji="1" lang="en-US" altLang="ja-JP" dirty="0" smtClean="0"/>
          </a:p>
          <a:p>
            <a:endParaRPr kumimoji="1" lang="en-US" altLang="ja-JP" dirty="0" smtClean="0"/>
          </a:p>
          <a:p>
            <a:r>
              <a:rPr kumimoji="1" lang="ja-JP" altLang="en-US" dirty="0" smtClean="0"/>
              <a:t>「次は左、肩を動かさず左肩に左耳を近づけていきます。吸って・・・」◆</a:t>
            </a:r>
            <a:r>
              <a:rPr kumimoji="1" lang="en-US" altLang="ja-JP" dirty="0" smtClean="0"/>
              <a:t>5</a:t>
            </a:r>
            <a:r>
              <a:rPr kumimoji="1" lang="ja-JP" altLang="en-US" dirty="0" smtClean="0"/>
              <a:t>秒◆</a:t>
            </a:r>
            <a:endParaRPr kumimoji="1" lang="en-US" altLang="ja-JP" dirty="0" smtClean="0"/>
          </a:p>
          <a:p>
            <a:r>
              <a:rPr kumimoji="1" lang="ja-JP" altLang="en-US" dirty="0" smtClean="0"/>
              <a:t>「吐いて、ストンと力を抜きます・・・」◆</a:t>
            </a:r>
            <a:r>
              <a:rPr kumimoji="1" lang="en-US" altLang="ja-JP" dirty="0" smtClean="0"/>
              <a:t>10</a:t>
            </a:r>
            <a:r>
              <a:rPr kumimoji="1" lang="ja-JP" altLang="en-US" dirty="0" smtClean="0"/>
              <a:t>秒◆</a:t>
            </a:r>
            <a:endParaRPr kumimoji="1" lang="en-US" altLang="ja-JP" dirty="0" smtClean="0"/>
          </a:p>
          <a:p>
            <a:endParaRPr kumimoji="1" lang="en-US" altLang="ja-JP" dirty="0" smtClean="0"/>
          </a:p>
          <a:p>
            <a:r>
              <a:rPr kumimoji="1" lang="ja-JP" altLang="en-US" dirty="0" smtClean="0"/>
              <a:t>「ゆっくり正面に戻り、同様に右肩に右耳を近づけていきます。吸って・・・」◆</a:t>
            </a:r>
            <a:r>
              <a:rPr kumimoji="1" lang="en-US" altLang="ja-JP" dirty="0" smtClean="0"/>
              <a:t>5</a:t>
            </a:r>
            <a:r>
              <a:rPr kumimoji="1" lang="ja-JP" altLang="en-US" dirty="0" smtClean="0"/>
              <a:t>秒◆</a:t>
            </a:r>
            <a:endParaRPr kumimoji="1" lang="en-US" altLang="ja-JP" dirty="0" smtClean="0"/>
          </a:p>
          <a:p>
            <a:r>
              <a:rPr kumimoji="1" lang="ja-JP" altLang="en-US" dirty="0" smtClean="0"/>
              <a:t>「吐いて、力を抜きます・・・」◆</a:t>
            </a:r>
            <a:r>
              <a:rPr kumimoji="1" lang="en-US" altLang="ja-JP" dirty="0" smtClean="0"/>
              <a:t>10</a:t>
            </a:r>
            <a:r>
              <a:rPr kumimoji="1" lang="ja-JP" altLang="en-US" dirty="0" smtClean="0"/>
              <a:t>秒◆</a:t>
            </a:r>
            <a:endParaRPr kumimoji="1" lang="en-US" altLang="ja-JP" dirty="0" smtClean="0"/>
          </a:p>
          <a:p>
            <a:endParaRPr kumimoji="1" lang="en-US" altLang="ja-JP" dirty="0" smtClean="0"/>
          </a:p>
          <a:p>
            <a:pPr defTabSz="914353">
              <a:defRPr/>
            </a:pPr>
            <a:r>
              <a:rPr kumimoji="1" lang="ja-JP" altLang="en-US" dirty="0" smtClean="0"/>
              <a:t>「ゆっくり正面に戻ります。体に生じた感覚をよく味わってください・・・」◆</a:t>
            </a:r>
            <a:r>
              <a:rPr kumimoji="1" lang="en-US" altLang="ja-JP" dirty="0" smtClean="0"/>
              <a:t>20</a:t>
            </a:r>
            <a:r>
              <a:rPr kumimoji="1" lang="ja-JP" altLang="en-US" dirty="0" smtClean="0"/>
              <a:t>秒◆</a:t>
            </a:r>
            <a:endParaRPr kumimoji="1" lang="en-US" altLang="ja-JP" dirty="0" smtClean="0"/>
          </a:p>
          <a:p>
            <a:pPr defTabSz="914353">
              <a:defRPr/>
            </a:pPr>
            <a:endParaRPr kumimoji="1" lang="en-US" altLang="ja-JP" dirty="0" smtClean="0"/>
          </a:p>
          <a:p>
            <a:pPr defTabSz="914353">
              <a:defRPr/>
            </a:pPr>
            <a:r>
              <a:rPr kumimoji="1" lang="ja-JP" altLang="en-US" dirty="0" smtClean="0"/>
              <a:t>上記を</a:t>
            </a:r>
            <a:r>
              <a:rPr kumimoji="1" lang="en-US" altLang="ja-JP" dirty="0" smtClean="0"/>
              <a:t>2</a:t>
            </a:r>
            <a:r>
              <a:rPr kumimoji="1" lang="ja-JP" altLang="en-US" dirty="0" smtClean="0"/>
              <a:t>回繰り返す</a:t>
            </a:r>
            <a:endParaRPr kumimoji="1" lang="en-US" altLang="ja-JP" dirty="0" smtClean="0"/>
          </a:p>
          <a:p>
            <a:pPr defTabSz="914353">
              <a:defRPr/>
            </a:pPr>
            <a:endParaRPr kumimoji="1" lang="en-US" altLang="ja-JP" dirty="0" smtClean="0"/>
          </a:p>
          <a:p>
            <a:r>
              <a:rPr kumimoji="1" lang="ja-JP" altLang="en-US" dirty="0" smtClean="0"/>
              <a:t>参加者を１～２名当て、「○○さん、体にどんな感覚が生じましたか？」と尋ねる。</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FF226229-05D8-4C5D-96D9-BB3ED31CF724}" type="slidenum">
              <a:rPr kumimoji="1" lang="ja-JP" altLang="en-US" smtClean="0"/>
              <a:pPr/>
              <a:t>10</a:t>
            </a:fld>
            <a:endParaRPr kumimoji="1" lang="ja-JP" altLang="en-US"/>
          </a:p>
        </p:txBody>
      </p:sp>
    </p:spTree>
    <p:extLst>
      <p:ext uri="{BB962C8B-B14F-4D97-AF65-F5344CB8AC3E}">
        <p14:creationId xmlns:p14="http://schemas.microsoft.com/office/powerpoint/2010/main" val="3803645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lang="en-US" altLang="ja-JP" dirty="0" smtClean="0"/>
              <a:t>【</a:t>
            </a:r>
            <a:r>
              <a:rPr lang="ja-JP" altLang="en-US" dirty="0" smtClean="0"/>
              <a:t>進行</a:t>
            </a:r>
            <a:r>
              <a:rPr lang="en-US" altLang="ja-JP" dirty="0" smtClean="0"/>
              <a:t>】</a:t>
            </a:r>
          </a:p>
          <a:p>
            <a:r>
              <a:rPr lang="ja-JP" altLang="en-US" dirty="0" smtClean="0"/>
              <a:t>「次</a:t>
            </a:r>
            <a:r>
              <a:rPr lang="ja-JP" altLang="en-US" dirty="0"/>
              <a:t>は</a:t>
            </a:r>
            <a:r>
              <a:rPr lang="ja-JP" altLang="ja-JP" dirty="0"/>
              <a:t>肩と上半身</a:t>
            </a:r>
            <a:r>
              <a:rPr lang="ja-JP" altLang="ja-JP" dirty="0" smtClean="0"/>
              <a:t>の</a:t>
            </a:r>
            <a:r>
              <a:rPr lang="ja-JP" altLang="en-US" dirty="0" smtClean="0"/>
              <a:t>リラックス法です</a:t>
            </a:r>
            <a:r>
              <a:rPr lang="ja-JP" altLang="ja-JP" dirty="0" smtClean="0"/>
              <a:t>。</a:t>
            </a:r>
            <a:r>
              <a:rPr lang="ja-JP" altLang="en-US" dirty="0" smtClean="0"/>
              <a:t>」</a:t>
            </a:r>
            <a:endParaRPr lang="en-US" altLang="ja-JP" dirty="0"/>
          </a:p>
          <a:p>
            <a:endParaRPr lang="en-US" altLang="ja-JP" dirty="0" smtClean="0"/>
          </a:p>
          <a:p>
            <a:r>
              <a:rPr lang="ja-JP" altLang="en-US" dirty="0" smtClean="0"/>
              <a:t>「</a:t>
            </a:r>
            <a:r>
              <a:rPr lang="ja-JP" altLang="ja-JP" dirty="0" smtClean="0"/>
              <a:t>まず</a:t>
            </a:r>
            <a:r>
              <a:rPr lang="ja-JP" altLang="ja-JP" dirty="0"/>
              <a:t>は肩のリラックスです</a:t>
            </a:r>
            <a:r>
              <a:rPr lang="ja-JP" altLang="ja-JP" dirty="0" smtClean="0"/>
              <a:t>。</a:t>
            </a:r>
            <a:r>
              <a:rPr lang="ja-JP" altLang="en-US" dirty="0" smtClean="0"/>
              <a:t>」</a:t>
            </a:r>
            <a:endParaRPr lang="en-US" altLang="ja-JP" dirty="0" smtClean="0"/>
          </a:p>
          <a:p>
            <a:pPr defTabSz="914353">
              <a:defRPr/>
            </a:pPr>
            <a:r>
              <a:rPr lang="ja-JP" altLang="en-US" dirty="0" smtClean="0"/>
              <a:t>「まずは実演してみます。」</a:t>
            </a:r>
            <a:endParaRPr lang="en-US" altLang="ja-JP" dirty="0"/>
          </a:p>
          <a:p>
            <a:r>
              <a:rPr lang="ja-JP" altLang="en-US" dirty="0" smtClean="0"/>
              <a:t>「</a:t>
            </a:r>
            <a:r>
              <a:rPr lang="ja-JP" altLang="ja-JP" dirty="0" smtClean="0"/>
              <a:t>首</a:t>
            </a:r>
            <a:r>
              <a:rPr lang="ja-JP" altLang="ja-JP" dirty="0"/>
              <a:t>をすくめるようにして、肩をあげます。首が埋まっちゃうようなイメージでやってみましょう</a:t>
            </a:r>
            <a:r>
              <a:rPr lang="ja-JP" altLang="ja-JP" dirty="0" smtClean="0"/>
              <a:t>。</a:t>
            </a:r>
            <a:r>
              <a:rPr lang="ja-JP" altLang="en-US" dirty="0" smtClean="0"/>
              <a:t>」</a:t>
            </a:r>
            <a:endParaRPr lang="ja-JP" altLang="ja-JP" dirty="0"/>
          </a:p>
          <a:p>
            <a:r>
              <a:rPr lang="ja-JP" altLang="en-US" dirty="0" smtClean="0"/>
              <a:t>「</a:t>
            </a:r>
            <a:r>
              <a:rPr lang="ja-JP" altLang="ja-JP" dirty="0" smtClean="0"/>
              <a:t>そして</a:t>
            </a:r>
            <a:r>
              <a:rPr lang="ja-JP" altLang="ja-JP" dirty="0"/>
              <a:t>、ストンと力を抜きます。肩をつっている糸が切れたようなイメージです</a:t>
            </a:r>
            <a:r>
              <a:rPr lang="ja-JP" altLang="ja-JP" dirty="0" smtClean="0"/>
              <a:t>。</a:t>
            </a:r>
            <a:r>
              <a:rPr lang="ja-JP" altLang="en-US" dirty="0" smtClean="0"/>
              <a:t>」</a:t>
            </a:r>
            <a:endParaRPr lang="en-US" altLang="ja-JP" dirty="0"/>
          </a:p>
          <a:p>
            <a:endParaRPr lang="en-US" altLang="ja-JP" dirty="0"/>
          </a:p>
          <a:p>
            <a:r>
              <a:rPr lang="ja-JP" altLang="en-US" dirty="0" smtClean="0"/>
              <a:t>「で</a:t>
            </a:r>
            <a:r>
              <a:rPr lang="ja-JP" altLang="en-US" dirty="0"/>
              <a:t>はみなさんでやってみましょう</a:t>
            </a:r>
            <a:r>
              <a:rPr lang="ja-JP" altLang="en-US" dirty="0" smtClean="0"/>
              <a:t>。」</a:t>
            </a:r>
            <a:endParaRPr lang="en-US" altLang="ja-JP" dirty="0"/>
          </a:p>
          <a:p>
            <a:r>
              <a:rPr lang="ja-JP" altLang="en-US" dirty="0" smtClean="0"/>
              <a:t>「息</a:t>
            </a:r>
            <a:r>
              <a:rPr lang="ja-JP" altLang="en-US" dirty="0"/>
              <a:t>を吸いながら肩をあげて、力を</a:t>
            </a:r>
            <a:r>
              <a:rPr lang="ja-JP" altLang="en-US" dirty="0" smtClean="0"/>
              <a:t>こめます・・・」◆</a:t>
            </a:r>
            <a:r>
              <a:rPr lang="en-US" altLang="ja-JP" dirty="0" smtClean="0"/>
              <a:t>5</a:t>
            </a:r>
            <a:r>
              <a:rPr lang="ja-JP" altLang="en-US" dirty="0" smtClean="0"/>
              <a:t>秒</a:t>
            </a:r>
            <a:r>
              <a:rPr lang="ja-JP" altLang="en-US" dirty="0"/>
              <a:t>◆</a:t>
            </a:r>
            <a:endParaRPr lang="en-US" altLang="ja-JP" dirty="0"/>
          </a:p>
          <a:p>
            <a:r>
              <a:rPr lang="ja-JP" altLang="en-US" dirty="0" smtClean="0"/>
              <a:t>「吐きながら</a:t>
            </a:r>
            <a:r>
              <a:rPr lang="ja-JP" altLang="en-US" dirty="0"/>
              <a:t>、力を</a:t>
            </a:r>
            <a:r>
              <a:rPr lang="ja-JP" altLang="en-US" dirty="0" smtClean="0"/>
              <a:t>抜きます。体に生じた感覚をよく味わってください・・・」◆</a:t>
            </a:r>
            <a:r>
              <a:rPr lang="en-US" altLang="ja-JP" dirty="0" smtClean="0"/>
              <a:t>20</a:t>
            </a:r>
            <a:r>
              <a:rPr lang="ja-JP" altLang="en-US" dirty="0" smtClean="0"/>
              <a:t>秒◆</a:t>
            </a:r>
            <a:endParaRPr lang="en-US" altLang="ja-JP" dirty="0" smtClean="0"/>
          </a:p>
          <a:p>
            <a:r>
              <a:rPr lang="ja-JP" altLang="en-US" dirty="0" smtClean="0"/>
              <a:t>上記を</a:t>
            </a:r>
            <a:r>
              <a:rPr lang="en-US" altLang="ja-JP" dirty="0" smtClean="0"/>
              <a:t>2</a:t>
            </a:r>
            <a:r>
              <a:rPr lang="ja-JP" altLang="en-US" dirty="0" smtClean="0"/>
              <a:t>回繰り返す。</a:t>
            </a:r>
            <a:endParaRPr lang="en-US" altLang="ja-JP" dirty="0"/>
          </a:p>
          <a:p>
            <a:endParaRPr lang="en-US" altLang="ja-JP" dirty="0"/>
          </a:p>
          <a:p>
            <a:endParaRPr lang="en-US" altLang="ja-JP" dirty="0"/>
          </a:p>
          <a:p>
            <a:r>
              <a:rPr lang="ja-JP" altLang="en-US" dirty="0" smtClean="0"/>
              <a:t>「次</a:t>
            </a:r>
            <a:r>
              <a:rPr lang="ja-JP" altLang="en-US" dirty="0"/>
              <a:t>は上半身のリラックスで、肩と腕のリラックスを組み合わせて行います</a:t>
            </a:r>
            <a:r>
              <a:rPr lang="ja-JP" altLang="en-US" dirty="0" smtClean="0"/>
              <a:t>。」</a:t>
            </a:r>
            <a:endParaRPr lang="en-US" altLang="ja-JP" dirty="0"/>
          </a:p>
          <a:p>
            <a:r>
              <a:rPr lang="ja-JP" altLang="en-US" dirty="0" smtClean="0"/>
              <a:t>「まずは実演してみます。」</a:t>
            </a:r>
            <a:endParaRPr lang="en-US" altLang="ja-JP" dirty="0" smtClean="0"/>
          </a:p>
          <a:p>
            <a:r>
              <a:rPr lang="ja-JP" altLang="en-US" dirty="0" smtClean="0"/>
              <a:t>「こぶし</a:t>
            </a:r>
            <a:r>
              <a:rPr lang="ja-JP" altLang="en-US" dirty="0"/>
              <a:t>を握り、腕をぐっと曲げ、脇をしめて肩をあげながら力を</a:t>
            </a:r>
            <a:r>
              <a:rPr lang="ja-JP" altLang="en-US" dirty="0" smtClean="0"/>
              <a:t>こめます。」</a:t>
            </a:r>
            <a:endParaRPr lang="en-US" altLang="ja-JP" dirty="0"/>
          </a:p>
          <a:p>
            <a:r>
              <a:rPr lang="ja-JP" altLang="en-US" dirty="0" smtClean="0"/>
              <a:t>「・</a:t>
            </a:r>
            <a:r>
              <a:rPr lang="ja-JP" altLang="en-US" dirty="0"/>
              <a:t>・・ストンと力を抜いて、太ももに腕を落とします</a:t>
            </a:r>
            <a:r>
              <a:rPr lang="ja-JP" altLang="en-US" dirty="0" smtClean="0"/>
              <a:t>。」</a:t>
            </a:r>
            <a:endParaRPr kumimoji="1" lang="en-US" altLang="ja-JP" dirty="0" smtClean="0"/>
          </a:p>
          <a:p>
            <a:r>
              <a:rPr kumimoji="1" lang="ja-JP" altLang="en-US" dirty="0" smtClean="0"/>
              <a:t>「ではみなさんでやってみましょう。」</a:t>
            </a:r>
            <a:endParaRPr kumimoji="1" lang="en-US" altLang="ja-JP" dirty="0" smtClean="0"/>
          </a:p>
          <a:p>
            <a:endParaRPr kumimoji="1" lang="en-US" altLang="ja-JP" dirty="0" smtClean="0"/>
          </a:p>
          <a:p>
            <a:r>
              <a:rPr kumimoji="1" lang="ja-JP" altLang="en-US" dirty="0" smtClean="0"/>
              <a:t>「息を吸いながら、ぎゅっと力をこめます・・・」◆</a:t>
            </a:r>
            <a:r>
              <a:rPr kumimoji="1" lang="en-US" altLang="ja-JP" dirty="0" smtClean="0"/>
              <a:t>5</a:t>
            </a:r>
            <a:r>
              <a:rPr kumimoji="1" lang="ja-JP" altLang="en-US" dirty="0" smtClean="0"/>
              <a:t>秒◆</a:t>
            </a:r>
            <a:endParaRPr kumimoji="1" lang="en-US" altLang="ja-JP" dirty="0" smtClean="0"/>
          </a:p>
          <a:p>
            <a:r>
              <a:rPr kumimoji="1" lang="ja-JP" altLang="en-US" dirty="0" smtClean="0"/>
              <a:t>「吐きながら、腕をおとして力を抜きます。体に生じた感覚をよく味わってください・・・」◆</a:t>
            </a:r>
            <a:r>
              <a:rPr kumimoji="1" lang="en-US" altLang="ja-JP" dirty="0" smtClean="0"/>
              <a:t>20</a:t>
            </a:r>
            <a:r>
              <a:rPr kumimoji="1" lang="ja-JP" altLang="en-US" dirty="0" smtClean="0"/>
              <a:t>秒◆</a:t>
            </a:r>
            <a:endParaRPr kumimoji="1" lang="en-US" altLang="ja-JP" dirty="0" smtClean="0"/>
          </a:p>
          <a:p>
            <a:r>
              <a:rPr kumimoji="1" lang="ja-JP" altLang="en-US" dirty="0" smtClean="0"/>
              <a:t>上記を</a:t>
            </a:r>
            <a:r>
              <a:rPr kumimoji="1" lang="en-US" altLang="ja-JP" dirty="0" smtClean="0"/>
              <a:t>2</a:t>
            </a:r>
            <a:r>
              <a:rPr kumimoji="1" lang="ja-JP" altLang="en-US" dirty="0" smtClean="0"/>
              <a:t>回繰り返す。</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FF226229-05D8-4C5D-96D9-BB3ED31CF724}" type="slidenum">
              <a:rPr kumimoji="1" lang="ja-JP" altLang="en-US" smtClean="0"/>
              <a:pPr/>
              <a:t>11</a:t>
            </a:fld>
            <a:endParaRPr kumimoji="1" lang="ja-JP" altLang="en-US"/>
          </a:p>
        </p:txBody>
      </p:sp>
    </p:spTree>
    <p:extLst>
      <p:ext uri="{BB962C8B-B14F-4D97-AF65-F5344CB8AC3E}">
        <p14:creationId xmlns:p14="http://schemas.microsoft.com/office/powerpoint/2010/main" val="544966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92500" lnSpcReduction="20000"/>
          </a:bodyPr>
          <a:lstStyle/>
          <a:p>
            <a:r>
              <a:rPr kumimoji="1" lang="en-US" altLang="ja-JP" dirty="0" smtClean="0"/>
              <a:t>【</a:t>
            </a:r>
            <a:r>
              <a:rPr kumimoji="1" lang="ja-JP" altLang="en-US" dirty="0" smtClean="0"/>
              <a:t>進行</a:t>
            </a:r>
            <a:r>
              <a:rPr kumimoji="1" lang="en-US" altLang="ja-JP" dirty="0" smtClean="0"/>
              <a:t>】</a:t>
            </a:r>
          </a:p>
          <a:p>
            <a:r>
              <a:rPr kumimoji="1" lang="ja-JP" altLang="en-US" dirty="0" smtClean="0"/>
              <a:t>「次は、背中とお腹のリラックス法です。」</a:t>
            </a:r>
            <a:endParaRPr kumimoji="1" lang="en-US" altLang="ja-JP" dirty="0" smtClean="0"/>
          </a:p>
          <a:p>
            <a:endParaRPr kumimoji="1" lang="en-US" altLang="ja-JP" dirty="0" smtClean="0"/>
          </a:p>
          <a:p>
            <a:r>
              <a:rPr kumimoji="1" lang="ja-JP" altLang="en-US" dirty="0" smtClean="0"/>
              <a:t>「まずは背中のリラックスからやりましょう。」</a:t>
            </a:r>
            <a:endParaRPr kumimoji="1" lang="en-US" altLang="ja-JP" dirty="0" smtClean="0"/>
          </a:p>
          <a:p>
            <a:pPr defTabSz="914353">
              <a:defRPr/>
            </a:pPr>
            <a:r>
              <a:rPr lang="ja-JP" altLang="en-US" dirty="0" smtClean="0"/>
              <a:t>「まずは実演してみます。」</a:t>
            </a:r>
            <a:endParaRPr kumimoji="1" lang="en-US" altLang="ja-JP" dirty="0" smtClean="0"/>
          </a:p>
          <a:p>
            <a:r>
              <a:rPr kumimoji="1" lang="ja-JP" altLang="en-US" dirty="0" smtClean="0"/>
              <a:t>「腕を垂らし、そのまま後ろに引いていきます。同時に胸とお腹を前に突き出します。」</a:t>
            </a:r>
            <a:endParaRPr kumimoji="1" lang="en-US" altLang="ja-JP" dirty="0" smtClean="0"/>
          </a:p>
          <a:p>
            <a:r>
              <a:rPr kumimoji="1" lang="ja-JP" altLang="en-US" dirty="0" smtClean="0"/>
              <a:t>「ぜひ、自分がペンギンになったようなイメージで、背中に力をこめてください。」</a:t>
            </a:r>
            <a:endParaRPr kumimoji="1" lang="en-US" altLang="ja-JP" dirty="0" smtClean="0"/>
          </a:p>
          <a:p>
            <a:r>
              <a:rPr kumimoji="1" lang="ja-JP" altLang="en-US" dirty="0" smtClean="0"/>
              <a:t>「ただし、頑張りすぎて肩を痛めないように注意してください。」</a:t>
            </a:r>
            <a:endParaRPr kumimoji="1" lang="en-US" altLang="ja-JP" dirty="0" smtClean="0"/>
          </a:p>
          <a:p>
            <a:r>
              <a:rPr kumimoji="1" lang="ja-JP" altLang="en-US" dirty="0" smtClean="0"/>
              <a:t>「・・・ストンと力を抜きましょう。引っ張られている腕や胸、お腹の糸が切れたようなイメージです。」</a:t>
            </a:r>
            <a:endParaRPr kumimoji="1" lang="en-US" altLang="ja-JP" dirty="0" smtClean="0"/>
          </a:p>
          <a:p>
            <a:pPr defTabSz="953914">
              <a:defRPr/>
            </a:pPr>
            <a:r>
              <a:rPr lang="ja-JP" altLang="en-US" dirty="0" smtClean="0"/>
              <a:t>「で</a:t>
            </a:r>
            <a:r>
              <a:rPr lang="ja-JP" altLang="en-US" dirty="0"/>
              <a:t>はみなさんでやってみましょう</a:t>
            </a:r>
            <a:r>
              <a:rPr lang="ja-JP" altLang="en-US" dirty="0" smtClean="0"/>
              <a:t>。」</a:t>
            </a:r>
            <a:endParaRPr lang="en-US" altLang="ja-JP" dirty="0"/>
          </a:p>
          <a:p>
            <a:pPr defTabSz="953914">
              <a:defRPr/>
            </a:pPr>
            <a:endParaRPr lang="en-US" altLang="ja-JP" dirty="0"/>
          </a:p>
          <a:p>
            <a:pPr defTabSz="953914">
              <a:defRPr/>
            </a:pPr>
            <a:r>
              <a:rPr kumimoji="1" lang="ja-JP" altLang="en-US" dirty="0" smtClean="0"/>
              <a:t>「腕を垂らし、そのまま後ろに引いて、息を吸って、胸とお腹を前に突き出します。ぐっと力をこめて・・・」◆</a:t>
            </a:r>
            <a:r>
              <a:rPr kumimoji="1" lang="en-US" altLang="ja-JP" dirty="0" smtClean="0"/>
              <a:t>5</a:t>
            </a:r>
            <a:r>
              <a:rPr kumimoji="1" lang="ja-JP" altLang="en-US" dirty="0" smtClean="0"/>
              <a:t>秒◆</a:t>
            </a:r>
            <a:endParaRPr kumimoji="1" lang="en-US" altLang="ja-JP" dirty="0" smtClean="0"/>
          </a:p>
          <a:p>
            <a:pPr defTabSz="953914">
              <a:defRPr/>
            </a:pPr>
            <a:r>
              <a:rPr kumimoji="1" lang="ja-JP" altLang="en-US" dirty="0" smtClean="0"/>
              <a:t>「ストンと力を抜いて、息を吐きましょう。体に生じた感覚をよく味わってください・・・」◆</a:t>
            </a:r>
            <a:r>
              <a:rPr kumimoji="1" lang="en-US" altLang="ja-JP" dirty="0" smtClean="0"/>
              <a:t>20</a:t>
            </a:r>
            <a:r>
              <a:rPr kumimoji="1" lang="ja-JP" altLang="en-US" dirty="0" smtClean="0"/>
              <a:t>秒◆</a:t>
            </a:r>
            <a:endParaRPr kumimoji="1" lang="en-US" altLang="ja-JP" dirty="0" smtClean="0"/>
          </a:p>
          <a:p>
            <a:pPr defTabSz="953914">
              <a:defRPr/>
            </a:pPr>
            <a:r>
              <a:rPr kumimoji="1" lang="ja-JP" altLang="en-US" dirty="0" smtClean="0"/>
              <a:t>上記を</a:t>
            </a:r>
            <a:r>
              <a:rPr kumimoji="1" lang="en-US" altLang="ja-JP" dirty="0" smtClean="0"/>
              <a:t>2</a:t>
            </a:r>
            <a:r>
              <a:rPr kumimoji="1" lang="ja-JP" altLang="en-US" dirty="0" smtClean="0"/>
              <a:t>回繰り返す。</a:t>
            </a:r>
            <a:endParaRPr kumimoji="1" lang="en-US" altLang="ja-JP" dirty="0" smtClean="0"/>
          </a:p>
          <a:p>
            <a:pPr defTabSz="953914">
              <a:defRPr/>
            </a:pPr>
            <a:endParaRPr kumimoji="1" lang="en-US" altLang="ja-JP" dirty="0" smtClean="0"/>
          </a:p>
          <a:p>
            <a:pPr defTabSz="953914">
              <a:defRPr/>
            </a:pPr>
            <a:endParaRPr lang="en-US" altLang="ja-JP" dirty="0"/>
          </a:p>
          <a:p>
            <a:r>
              <a:rPr kumimoji="1" lang="ja-JP" altLang="en-US" dirty="0" smtClean="0"/>
              <a:t>「次はお腹のリラックス法です。」</a:t>
            </a:r>
            <a:endParaRPr kumimoji="1" lang="en-US" altLang="ja-JP" dirty="0" smtClean="0"/>
          </a:p>
          <a:p>
            <a:pPr defTabSz="914353">
              <a:defRPr/>
            </a:pPr>
            <a:r>
              <a:rPr lang="ja-JP" altLang="en-US" dirty="0" smtClean="0"/>
              <a:t>「まずは実演してみます。」</a:t>
            </a:r>
            <a:endParaRPr kumimoji="1" lang="en-US" altLang="ja-JP" dirty="0" smtClean="0"/>
          </a:p>
          <a:p>
            <a:r>
              <a:rPr kumimoji="1" lang="ja-JP" altLang="en-US" dirty="0" smtClean="0"/>
              <a:t>「まず、両手を重ねて、</a:t>
            </a:r>
            <a:r>
              <a:rPr kumimoji="1" lang="ja-JP" altLang="en-US" dirty="0" err="1" smtClean="0"/>
              <a:t>おへ</a:t>
            </a:r>
            <a:r>
              <a:rPr kumimoji="1" lang="ja-JP" altLang="en-US" dirty="0" smtClean="0"/>
              <a:t>その下に当てます。」</a:t>
            </a:r>
            <a:endParaRPr kumimoji="1" lang="en-US" altLang="ja-JP" dirty="0" smtClean="0"/>
          </a:p>
          <a:p>
            <a:r>
              <a:rPr kumimoji="1" lang="ja-JP" altLang="en-US" dirty="0" smtClean="0"/>
              <a:t>「次に、息を口から「ふ～」</a:t>
            </a:r>
            <a:r>
              <a:rPr kumimoji="1" lang="ja-JP" altLang="en-US" dirty="0" err="1" smtClean="0"/>
              <a:t>っと</a:t>
            </a:r>
            <a:r>
              <a:rPr kumimoji="1" lang="ja-JP" altLang="en-US" dirty="0" smtClean="0"/>
              <a:t>吐き出し、鼻から吸います。」</a:t>
            </a:r>
            <a:endParaRPr kumimoji="1" lang="en-US" altLang="ja-JP" dirty="0" smtClean="0"/>
          </a:p>
          <a:p>
            <a:r>
              <a:rPr kumimoji="1" lang="ja-JP" altLang="en-US" dirty="0" smtClean="0"/>
              <a:t>「息を止め、手でお腹を押すように、腹筋に力を入れてください・・・」</a:t>
            </a:r>
            <a:endParaRPr kumimoji="1" lang="en-US" altLang="ja-JP" dirty="0" smtClean="0"/>
          </a:p>
          <a:p>
            <a:r>
              <a:rPr kumimoji="1" lang="ja-JP" altLang="en-US" dirty="0" smtClean="0"/>
              <a:t>「苦しくなってきたら、息を「ふ～」</a:t>
            </a:r>
            <a:r>
              <a:rPr kumimoji="1" lang="ja-JP" altLang="en-US" dirty="0" err="1" smtClean="0"/>
              <a:t>っと</a:t>
            </a:r>
            <a:r>
              <a:rPr kumimoji="1" lang="ja-JP" altLang="en-US" dirty="0" smtClean="0"/>
              <a:t>吐くのと一緒に力を抜きます。」</a:t>
            </a:r>
            <a:endParaRPr kumimoji="1" lang="en-US" altLang="ja-JP" dirty="0" smtClean="0"/>
          </a:p>
          <a:p>
            <a:r>
              <a:rPr kumimoji="1" lang="ja-JP" altLang="en-US" dirty="0" smtClean="0"/>
              <a:t>「それではやってみましょう。」</a:t>
            </a:r>
            <a:endParaRPr kumimoji="1" lang="en-US" altLang="ja-JP" dirty="0" smtClean="0"/>
          </a:p>
          <a:p>
            <a:endParaRPr kumimoji="1" lang="en-US" altLang="ja-JP" dirty="0" smtClean="0"/>
          </a:p>
          <a:p>
            <a:r>
              <a:rPr kumimoji="1" lang="ja-JP" altLang="en-US" dirty="0" smtClean="0"/>
              <a:t>「両手を重ねて、</a:t>
            </a:r>
            <a:r>
              <a:rPr kumimoji="1" lang="ja-JP" altLang="en-US" dirty="0" err="1" smtClean="0"/>
              <a:t>おへ</a:t>
            </a:r>
            <a:r>
              <a:rPr kumimoji="1" lang="ja-JP" altLang="en-US" dirty="0" smtClean="0"/>
              <a:t>その下に当てます。」</a:t>
            </a:r>
            <a:endParaRPr kumimoji="1" lang="en-US" altLang="ja-JP" dirty="0" smtClean="0"/>
          </a:p>
          <a:p>
            <a:pPr defTabSz="953914">
              <a:defRPr/>
            </a:pPr>
            <a:r>
              <a:rPr kumimoji="1" lang="ja-JP" altLang="en-US" dirty="0" smtClean="0"/>
              <a:t>「次に、息を口から「ふ～」</a:t>
            </a:r>
            <a:r>
              <a:rPr kumimoji="1" lang="ja-JP" altLang="en-US" dirty="0" err="1" smtClean="0"/>
              <a:t>っと</a:t>
            </a:r>
            <a:r>
              <a:rPr kumimoji="1" lang="ja-JP" altLang="en-US" dirty="0" smtClean="0"/>
              <a:t>吐き出し、鼻から吸います。」</a:t>
            </a:r>
            <a:endParaRPr kumimoji="1" lang="en-US" altLang="ja-JP" dirty="0" smtClean="0"/>
          </a:p>
          <a:p>
            <a:pPr defTabSz="953914">
              <a:defRPr/>
            </a:pPr>
            <a:r>
              <a:rPr kumimoji="1" lang="ja-JP" altLang="en-US" dirty="0" smtClean="0"/>
              <a:t>「息を止め、手でお腹を押しながら、腹筋に力を入れます・・・」◆</a:t>
            </a:r>
            <a:r>
              <a:rPr kumimoji="1" lang="en-US" altLang="ja-JP" dirty="0" smtClean="0"/>
              <a:t>5</a:t>
            </a:r>
            <a:r>
              <a:rPr kumimoji="1" lang="ja-JP" altLang="en-US" dirty="0" smtClean="0"/>
              <a:t>秒◆</a:t>
            </a:r>
            <a:endParaRPr kumimoji="1" lang="en-US" altLang="ja-JP" dirty="0" smtClean="0"/>
          </a:p>
          <a:p>
            <a:pPr defTabSz="953914">
              <a:defRPr/>
            </a:pPr>
            <a:r>
              <a:rPr kumimoji="1" lang="ja-JP" altLang="en-US" dirty="0" smtClean="0"/>
              <a:t>「苦しくなってきたら、息を「ふ～」</a:t>
            </a:r>
            <a:r>
              <a:rPr kumimoji="1" lang="ja-JP" altLang="en-US" dirty="0" err="1" smtClean="0"/>
              <a:t>っと</a:t>
            </a:r>
            <a:r>
              <a:rPr kumimoji="1" lang="ja-JP" altLang="en-US" dirty="0" smtClean="0"/>
              <a:t>吐くのと一緒に力を抜きます・・・」◆</a:t>
            </a:r>
            <a:r>
              <a:rPr kumimoji="1" lang="en-US" altLang="ja-JP" dirty="0" smtClean="0"/>
              <a:t>20</a:t>
            </a:r>
            <a:r>
              <a:rPr kumimoji="1" lang="ja-JP" altLang="en-US" dirty="0" smtClean="0"/>
              <a:t>秒◆</a:t>
            </a:r>
            <a:endParaRPr kumimoji="1" lang="en-US" altLang="ja-JP" dirty="0" smtClean="0"/>
          </a:p>
          <a:p>
            <a:pPr defTabSz="953914">
              <a:defRPr/>
            </a:pPr>
            <a:r>
              <a:rPr kumimoji="1" lang="ja-JP" altLang="en-US" dirty="0" smtClean="0"/>
              <a:t>上記を</a:t>
            </a:r>
            <a:r>
              <a:rPr kumimoji="1" lang="en-US" altLang="ja-JP" dirty="0" smtClean="0"/>
              <a:t>2</a:t>
            </a:r>
            <a:r>
              <a:rPr kumimoji="1" lang="ja-JP" altLang="en-US" dirty="0" smtClean="0"/>
              <a:t>回繰り返す。</a:t>
            </a:r>
            <a:endParaRPr kumimoji="1" lang="en-US" altLang="ja-JP" dirty="0" smtClean="0"/>
          </a:p>
          <a:p>
            <a:endParaRPr kumimoji="1" lang="en-US" altLang="ja-JP" dirty="0" smtClean="0"/>
          </a:p>
          <a:p>
            <a:pPr defTabSz="953914">
              <a:defRPr/>
            </a:pPr>
            <a:r>
              <a:rPr kumimoji="1" lang="ja-JP" altLang="en-US" dirty="0" smtClean="0"/>
              <a:t>参加者を１～２名当て、「△△さん、どこがあったかくなりましたか？」と尋ねる。</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401D6729-3D44-43AC-BC1D-BC5038595C6D}" type="slidenum">
              <a:rPr kumimoji="1" lang="ja-JP" altLang="en-US" smtClean="0"/>
              <a:pPr/>
              <a:t>12</a:t>
            </a:fld>
            <a:endParaRPr kumimoji="1" lang="ja-JP" altLang="en-US"/>
          </a:p>
        </p:txBody>
      </p:sp>
    </p:spTree>
    <p:extLst>
      <p:ext uri="{BB962C8B-B14F-4D97-AF65-F5344CB8AC3E}">
        <p14:creationId xmlns:p14="http://schemas.microsoft.com/office/powerpoint/2010/main" val="1682508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進行</a:t>
            </a:r>
            <a:r>
              <a:rPr kumimoji="1" lang="en-US" altLang="ja-JP" dirty="0" smtClean="0"/>
              <a:t>】</a:t>
            </a:r>
          </a:p>
          <a:p>
            <a:r>
              <a:rPr kumimoji="1" lang="ja-JP" altLang="en-US" dirty="0" smtClean="0"/>
              <a:t>「では次に、脚のリラックス法です。」</a:t>
            </a:r>
            <a:endParaRPr kumimoji="1" lang="en-US" altLang="ja-JP" dirty="0" smtClean="0"/>
          </a:p>
          <a:p>
            <a:r>
              <a:rPr lang="ja-JP" altLang="en-US" dirty="0" smtClean="0"/>
              <a:t>「まずは実演してみます。」</a:t>
            </a:r>
            <a:endParaRPr lang="en-US" altLang="ja-JP" dirty="0" smtClean="0"/>
          </a:p>
          <a:p>
            <a:r>
              <a:rPr kumimoji="1" lang="ja-JP" altLang="en-US" dirty="0" smtClean="0"/>
              <a:t>「まず、腰を痛めるといけないので、背もたれに寄りかかれるように、深く腰をかけます。」</a:t>
            </a:r>
            <a:endParaRPr kumimoji="1" lang="en-US" altLang="ja-JP" dirty="0" smtClean="0"/>
          </a:p>
          <a:p>
            <a:r>
              <a:rPr kumimoji="1" lang="ja-JP" altLang="en-US" dirty="0" smtClean="0"/>
              <a:t>「次に膝をくっつけて脚を伸ばします。」</a:t>
            </a:r>
            <a:endParaRPr kumimoji="1" lang="en-US" altLang="ja-JP" dirty="0" smtClean="0"/>
          </a:p>
          <a:p>
            <a:r>
              <a:rPr kumimoji="1" lang="ja-JP" altLang="en-US" dirty="0" smtClean="0"/>
              <a:t>「つま先を手前、自分の身体の方に向けましょう。この時、ふくらはぎが張る感じがすると思います・・・」</a:t>
            </a:r>
            <a:endParaRPr kumimoji="1" lang="en-US" altLang="ja-JP" dirty="0" smtClean="0"/>
          </a:p>
          <a:p>
            <a:r>
              <a:rPr kumimoji="1" lang="ja-JP" altLang="en-US" dirty="0" smtClean="0"/>
              <a:t>「そして、脚をつっている糸が切れたように、ストンと力を抜きます。」</a:t>
            </a:r>
            <a:endParaRPr kumimoji="1" lang="en-US" altLang="ja-JP" dirty="0" smtClean="0"/>
          </a:p>
          <a:p>
            <a:r>
              <a:rPr kumimoji="1" lang="ja-JP" altLang="en-US" dirty="0" smtClean="0"/>
              <a:t>「それでは、みなさんでやってみましょう。」</a:t>
            </a:r>
            <a:endParaRPr kumimoji="1" lang="en-US" altLang="ja-JP" dirty="0" smtClean="0"/>
          </a:p>
          <a:p>
            <a:endParaRPr kumimoji="1" lang="en-US" altLang="ja-JP" dirty="0" smtClean="0"/>
          </a:p>
          <a:p>
            <a:r>
              <a:rPr kumimoji="1" lang="ja-JP" altLang="en-US" dirty="0" smtClean="0"/>
              <a:t>「息を吸って、脚を伸ばし、つま先を自分の身体の方に向け、力をこめます・・・」◆</a:t>
            </a:r>
            <a:r>
              <a:rPr kumimoji="1" lang="en-US" altLang="ja-JP" dirty="0" smtClean="0"/>
              <a:t>5</a:t>
            </a:r>
            <a:r>
              <a:rPr kumimoji="1" lang="ja-JP" altLang="en-US" dirty="0" smtClean="0"/>
              <a:t>秒◆</a:t>
            </a:r>
            <a:endParaRPr kumimoji="1" lang="en-US" altLang="ja-JP" dirty="0" smtClean="0"/>
          </a:p>
          <a:p>
            <a:pPr defTabSz="953914">
              <a:defRPr/>
            </a:pPr>
            <a:r>
              <a:rPr kumimoji="1" lang="ja-JP" altLang="en-US" dirty="0" smtClean="0"/>
              <a:t>「息を吐きながら、ストンを力を抜きましょう。体に生じた感覚をよく味わってください・・・」◆</a:t>
            </a:r>
            <a:r>
              <a:rPr kumimoji="1" lang="en-US" altLang="ja-JP" dirty="0" smtClean="0"/>
              <a:t>20</a:t>
            </a:r>
            <a:r>
              <a:rPr kumimoji="1" lang="ja-JP" altLang="en-US" dirty="0" smtClean="0"/>
              <a:t>秒◆</a:t>
            </a:r>
            <a:endParaRPr kumimoji="1" lang="en-US" altLang="ja-JP" dirty="0" smtClean="0"/>
          </a:p>
          <a:p>
            <a:pPr defTabSz="953914">
              <a:defRPr/>
            </a:pPr>
            <a:r>
              <a:rPr kumimoji="1" lang="ja-JP" altLang="en-US" dirty="0" smtClean="0"/>
              <a:t>上記を</a:t>
            </a:r>
            <a:r>
              <a:rPr kumimoji="1" lang="en-US" altLang="ja-JP" dirty="0" smtClean="0"/>
              <a:t>2</a:t>
            </a:r>
            <a:r>
              <a:rPr kumimoji="1" lang="ja-JP" altLang="en-US" dirty="0" smtClean="0"/>
              <a:t>回繰り返す。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401D6729-3D44-43AC-BC1D-BC5038595C6D}" type="slidenum">
              <a:rPr kumimoji="1" lang="ja-JP" altLang="en-US" smtClean="0"/>
              <a:pPr/>
              <a:t>13</a:t>
            </a:fld>
            <a:endParaRPr kumimoji="1" lang="ja-JP" altLang="en-US"/>
          </a:p>
        </p:txBody>
      </p:sp>
    </p:spTree>
    <p:extLst>
      <p:ext uri="{BB962C8B-B14F-4D97-AF65-F5344CB8AC3E}">
        <p14:creationId xmlns:p14="http://schemas.microsoft.com/office/powerpoint/2010/main" val="636004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進行</a:t>
            </a:r>
            <a:r>
              <a:rPr kumimoji="1" lang="en-US" altLang="ja-JP" dirty="0" smtClean="0"/>
              <a:t>】</a:t>
            </a:r>
          </a:p>
          <a:p>
            <a:r>
              <a:rPr kumimoji="1" lang="ja-JP" altLang="en-US" dirty="0" smtClean="0"/>
              <a:t>「最後に、全身のリラックス法です。」</a:t>
            </a:r>
            <a:endParaRPr kumimoji="1" lang="en-US" altLang="ja-JP" dirty="0" smtClean="0"/>
          </a:p>
          <a:p>
            <a:pPr defTabSz="914353">
              <a:defRPr/>
            </a:pPr>
            <a:r>
              <a:rPr lang="ja-JP" altLang="en-US" dirty="0" smtClean="0"/>
              <a:t>「まずは実演してみます。」</a:t>
            </a:r>
            <a:endParaRPr lang="en-US" altLang="ja-JP" dirty="0" smtClean="0"/>
          </a:p>
          <a:p>
            <a:pPr defTabSz="914353">
              <a:defRPr/>
            </a:pPr>
            <a:r>
              <a:rPr kumimoji="1" lang="ja-JP" altLang="en-US" dirty="0" smtClean="0"/>
              <a:t>「背もたれによりかかれるように座って下さい。」</a:t>
            </a:r>
            <a:endParaRPr lang="en-US" altLang="ja-JP" dirty="0" smtClean="0"/>
          </a:p>
          <a:p>
            <a:pPr defTabSz="914353">
              <a:defRPr/>
            </a:pPr>
            <a:r>
              <a:rPr kumimoji="1" lang="ja-JP" altLang="en-US" dirty="0" smtClean="0"/>
              <a:t>「手と、腕と、肩と、脚のリラックス法を同時に行います。」</a:t>
            </a:r>
            <a:endParaRPr kumimoji="1" lang="en-US" altLang="ja-JP" dirty="0" smtClean="0"/>
          </a:p>
          <a:p>
            <a:r>
              <a:rPr kumimoji="1" lang="ja-JP" altLang="en-US" dirty="0" smtClean="0"/>
              <a:t>「</a:t>
            </a:r>
            <a:r>
              <a:rPr kumimoji="1" lang="en-US" altLang="ja-JP" dirty="0" smtClean="0"/>
              <a:t>2</a:t>
            </a:r>
            <a:r>
              <a:rPr kumimoji="1" lang="ja-JP" altLang="en-US" dirty="0" smtClean="0"/>
              <a:t>回リラックス法を行い、全身の力を抜いた後に、</a:t>
            </a:r>
            <a:r>
              <a:rPr kumimoji="1" lang="en-US" altLang="ja-JP" dirty="0" smtClean="0"/>
              <a:t>1</a:t>
            </a:r>
            <a:r>
              <a:rPr kumimoji="1" lang="ja-JP" altLang="en-US" dirty="0" smtClean="0"/>
              <a:t>分間、全身がリラックスした感じを味わいながら呼吸法を行います。」</a:t>
            </a:r>
            <a:endParaRPr kumimoji="1" lang="en-US" altLang="ja-JP" dirty="0" smtClean="0"/>
          </a:p>
          <a:p>
            <a:r>
              <a:rPr kumimoji="1" lang="ja-JP" altLang="en-US" dirty="0" smtClean="0"/>
              <a:t>「それでは、みなさんでやってみましょう。」</a:t>
            </a:r>
            <a:endParaRPr kumimoji="1" lang="en-US" altLang="ja-JP" dirty="0" smtClean="0"/>
          </a:p>
          <a:p>
            <a:endParaRPr kumimoji="1" lang="en-US" altLang="ja-JP" dirty="0" smtClean="0"/>
          </a:p>
          <a:p>
            <a:r>
              <a:rPr kumimoji="1" lang="ja-JP" altLang="en-US" dirty="0" smtClean="0"/>
              <a:t>「拳を握り、腕をぐっと曲げて脇を締めます。肩を上げ、膝をくっつけて伸ばし、足先を手前に向けます。息を吸って、</a:t>
            </a:r>
            <a:r>
              <a:rPr kumimoji="1" lang="ja-JP" altLang="en-US" dirty="0" err="1" smtClean="0"/>
              <a:t>ぎゅ</a:t>
            </a:r>
            <a:r>
              <a:rPr kumimoji="1" lang="ja-JP" altLang="en-US" dirty="0" smtClean="0"/>
              <a:t>ーっと力をこめます・・・・」◆</a:t>
            </a:r>
            <a:r>
              <a:rPr kumimoji="1" lang="en-US" altLang="ja-JP" dirty="0" smtClean="0"/>
              <a:t>5</a:t>
            </a:r>
            <a:r>
              <a:rPr kumimoji="1" lang="ja-JP" altLang="en-US" dirty="0" smtClean="0"/>
              <a:t>秒◆</a:t>
            </a:r>
            <a:endParaRPr kumimoji="1" lang="en-US" altLang="ja-JP" dirty="0" smtClean="0"/>
          </a:p>
          <a:p>
            <a:pPr defTabSz="914353">
              <a:defRPr/>
            </a:pPr>
            <a:r>
              <a:rPr kumimoji="1" lang="ja-JP" altLang="en-US" dirty="0" smtClean="0"/>
              <a:t>「息を吐いて、全ての糸が切れたようにストンと力を抜きます。全身の感覚を味わってください・・・」◆</a:t>
            </a:r>
            <a:r>
              <a:rPr kumimoji="1" lang="en-US" altLang="ja-JP" dirty="0" smtClean="0"/>
              <a:t>20</a:t>
            </a:r>
            <a:r>
              <a:rPr kumimoji="1" lang="ja-JP" altLang="en-US" dirty="0" smtClean="0"/>
              <a:t>秒◆</a:t>
            </a:r>
            <a:endParaRPr kumimoji="1" lang="en-US" altLang="ja-JP" dirty="0" smtClean="0"/>
          </a:p>
          <a:p>
            <a:pPr defTabSz="914353">
              <a:defRPr/>
            </a:pPr>
            <a:r>
              <a:rPr kumimoji="1" lang="ja-JP" altLang="en-US" dirty="0" smtClean="0"/>
              <a:t>上記を</a:t>
            </a:r>
            <a:r>
              <a:rPr kumimoji="1" lang="en-US" altLang="ja-JP" dirty="0" smtClean="0"/>
              <a:t>2</a:t>
            </a:r>
            <a:r>
              <a:rPr kumimoji="1" lang="ja-JP" altLang="en-US" dirty="0" smtClean="0"/>
              <a:t>回繰り返す。</a:t>
            </a:r>
            <a:endParaRPr kumimoji="1" lang="en-US" altLang="ja-JP" dirty="0" smtClean="0"/>
          </a:p>
          <a:p>
            <a:r>
              <a:rPr kumimoji="1" lang="ja-JP" altLang="en-US" dirty="0" smtClean="0"/>
              <a:t>「それでは、先程お伝えしたように、全身の感覚を味わいながら、１分間呼吸法を行います。目を閉じてください・・・」◆</a:t>
            </a:r>
            <a:r>
              <a:rPr kumimoji="1" lang="en-US" altLang="ja-JP" dirty="0" smtClean="0"/>
              <a:t>1</a:t>
            </a:r>
            <a:r>
              <a:rPr kumimoji="1" lang="ja-JP" altLang="en-US" dirty="0" smtClean="0"/>
              <a:t>分間◆</a:t>
            </a:r>
            <a:endParaRPr kumimoji="1" lang="en-US" altLang="ja-JP" dirty="0" smtClean="0"/>
          </a:p>
          <a:p>
            <a:endParaRPr kumimoji="1" lang="en-US" altLang="ja-JP" dirty="0" smtClean="0"/>
          </a:p>
          <a:p>
            <a:r>
              <a:rPr kumimoji="1" lang="ja-JP" altLang="en-US" dirty="0" smtClean="0"/>
              <a:t>参加者を</a:t>
            </a:r>
            <a:r>
              <a:rPr kumimoji="1" lang="en-US" altLang="ja-JP" dirty="0" smtClean="0"/>
              <a:t>1</a:t>
            </a:r>
            <a:r>
              <a:rPr kumimoji="1" lang="ja-JP" altLang="en-US" dirty="0" smtClean="0"/>
              <a:t>～</a:t>
            </a:r>
            <a:r>
              <a:rPr kumimoji="1" lang="en-US" altLang="ja-JP" dirty="0" smtClean="0"/>
              <a:t>2</a:t>
            </a:r>
            <a:r>
              <a:rPr kumimoji="1" lang="ja-JP" altLang="en-US" dirty="0" smtClean="0"/>
              <a:t>名当て「○○さん、いかがでしたか？」と尋ねる。</a:t>
            </a:r>
            <a:endParaRPr kumimoji="1" lang="en-US" altLang="ja-JP" dirty="0" smtClean="0"/>
          </a:p>
          <a:p>
            <a:endParaRPr kumimoji="1" lang="en-US" altLang="ja-JP" dirty="0" smtClean="0"/>
          </a:p>
          <a:p>
            <a:r>
              <a:rPr kumimoji="1" lang="ja-JP" altLang="en-US" dirty="0" smtClean="0"/>
              <a:t>「これでリラックス法は終了です。これを一日</a:t>
            </a:r>
            <a:r>
              <a:rPr kumimoji="1" lang="en-US" altLang="ja-JP" dirty="0" smtClean="0"/>
              <a:t>1</a:t>
            </a:r>
            <a:r>
              <a:rPr kumimoji="1" lang="ja-JP" altLang="en-US" dirty="0" smtClean="0"/>
              <a:t>～</a:t>
            </a:r>
            <a:r>
              <a:rPr kumimoji="1" lang="en-US" altLang="ja-JP" dirty="0" smtClean="0"/>
              <a:t>2</a:t>
            </a:r>
            <a:r>
              <a:rPr kumimoji="1" lang="ja-JP" altLang="en-US" dirty="0" smtClean="0"/>
              <a:t>回行うと不安や緊張がほぐれます。」</a:t>
            </a:r>
            <a:endParaRPr kumimoji="1" lang="en-US" altLang="ja-JP" dirty="0" smtClean="0"/>
          </a:p>
          <a:p>
            <a:r>
              <a:rPr kumimoji="1" lang="ja-JP" altLang="en-US" dirty="0" smtClean="0"/>
              <a:t>「肩が凝りやすい人は、肩まわりのリラックス法だけを行うというように、一部だけ行うのも効果的です。」</a:t>
            </a:r>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9AFC78BB-F5A1-42F1-AF90-5E4F3C9E07BC}" type="slidenum">
              <a:rPr kumimoji="1" lang="ja-JP" altLang="en-US" smtClean="0"/>
              <a:pPr/>
              <a:t>14</a:t>
            </a:fld>
            <a:endParaRPr kumimoji="1" lang="ja-JP" altLang="en-US"/>
          </a:p>
        </p:txBody>
      </p:sp>
    </p:spTree>
    <p:extLst>
      <p:ext uri="{BB962C8B-B14F-4D97-AF65-F5344CB8AC3E}">
        <p14:creationId xmlns:p14="http://schemas.microsoft.com/office/powerpoint/2010/main" val="3191292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進行</a:t>
            </a:r>
            <a:r>
              <a:rPr kumimoji="1" lang="en-US" altLang="ja-JP" dirty="0" smtClean="0"/>
              <a:t>】</a:t>
            </a:r>
          </a:p>
          <a:p>
            <a:r>
              <a:rPr kumimoji="1" lang="ja-JP" altLang="en-US" dirty="0" smtClean="0"/>
              <a:t>「以上で呼吸法・リラックス法は終わりです。皆さん、いかがでしたか。」</a:t>
            </a:r>
            <a:endParaRPr kumimoji="1" lang="en-US" altLang="ja-JP" dirty="0" smtClean="0"/>
          </a:p>
          <a:p>
            <a:r>
              <a:rPr kumimoji="1" lang="ja-JP" altLang="en-US" dirty="0" smtClean="0"/>
              <a:t>「どのようなことでも構いませんので、今回呼吸法やリラックス法に取り組んだ感想を教えてください。」</a:t>
            </a:r>
            <a:endParaRPr kumimoji="1" lang="en-US" altLang="ja-JP" dirty="0" smtClean="0"/>
          </a:p>
          <a:p>
            <a:r>
              <a:rPr kumimoji="1" lang="ja-JP" altLang="en-US" dirty="0" smtClean="0"/>
              <a:t>「また分からないことがあったら、質問もお願いします。」</a:t>
            </a:r>
            <a:endParaRPr kumimoji="1" lang="en-US" altLang="ja-JP" dirty="0" smtClean="0"/>
          </a:p>
          <a:p>
            <a:endParaRPr kumimoji="1" lang="en-US" altLang="ja-JP" dirty="0" smtClean="0"/>
          </a:p>
          <a:p>
            <a:r>
              <a:rPr kumimoji="1" lang="ja-JP" altLang="en-US" dirty="0" smtClean="0"/>
              <a:t>参加者全員に感想を聞く</a:t>
            </a:r>
            <a:endParaRPr kumimoji="1" lang="en-US" altLang="ja-JP" dirty="0" smtClean="0"/>
          </a:p>
          <a:p>
            <a:endParaRPr kumimoji="1" lang="en-US" altLang="ja-JP" dirty="0" smtClean="0"/>
          </a:p>
          <a:p>
            <a:r>
              <a:rPr kumimoji="1" lang="ja-JP" altLang="en-US" dirty="0" smtClean="0"/>
              <a:t>「皆さんありがとうございました。」</a:t>
            </a:r>
            <a:endParaRPr kumimoji="1" lang="en-US" altLang="ja-JP" dirty="0" smtClean="0"/>
          </a:p>
          <a:p>
            <a:r>
              <a:rPr kumimoji="1" lang="ja-JP" altLang="en-US" dirty="0" smtClean="0"/>
              <a:t>「</a:t>
            </a:r>
            <a:r>
              <a:rPr lang="ja-JP" altLang="ja-JP" dirty="0" smtClean="0"/>
              <a:t>感情</a:t>
            </a:r>
            <a:r>
              <a:rPr lang="ja-JP" altLang="ja-JP" dirty="0"/>
              <a:t>と身体は連動しています</a:t>
            </a:r>
            <a:r>
              <a:rPr lang="ja-JP" altLang="ja-JP" dirty="0" smtClean="0"/>
              <a:t>。</a:t>
            </a:r>
            <a:r>
              <a:rPr lang="ja-JP" altLang="en-US" dirty="0" smtClean="0"/>
              <a:t>」</a:t>
            </a:r>
            <a:endParaRPr lang="en-US" altLang="ja-JP" dirty="0"/>
          </a:p>
          <a:p>
            <a:pPr defTabSz="953914">
              <a:defRPr/>
            </a:pPr>
            <a:r>
              <a:rPr lang="ja-JP" altLang="en-US" dirty="0" smtClean="0"/>
              <a:t>「</a:t>
            </a:r>
            <a:r>
              <a:rPr lang="ja-JP" altLang="ja-JP" dirty="0" smtClean="0"/>
              <a:t>身体</a:t>
            </a:r>
            <a:r>
              <a:rPr lang="ja-JP" altLang="ja-JP" dirty="0"/>
              <a:t>をリラックスさせると</a:t>
            </a:r>
            <a:r>
              <a:rPr lang="ja-JP" altLang="ja-JP" dirty="0" smtClean="0"/>
              <a:t>、</a:t>
            </a:r>
            <a:r>
              <a:rPr lang="ja-JP" altLang="en-US" dirty="0" smtClean="0"/>
              <a:t>不安を</a:t>
            </a:r>
            <a:r>
              <a:rPr lang="ja-JP" altLang="en-US" dirty="0"/>
              <a:t>落ち着かせることが出来ます</a:t>
            </a:r>
            <a:r>
              <a:rPr lang="ja-JP" altLang="en-US" dirty="0" smtClean="0"/>
              <a:t>。」</a:t>
            </a:r>
            <a:endParaRPr lang="en-US" altLang="ja-JP" dirty="0"/>
          </a:p>
          <a:p>
            <a:pPr defTabSz="953914">
              <a:defRPr/>
            </a:pPr>
            <a:r>
              <a:rPr lang="ja-JP" altLang="en-US" dirty="0" smtClean="0"/>
              <a:t>「</a:t>
            </a:r>
            <a:r>
              <a:rPr lang="ja-JP" altLang="ja-JP" dirty="0" smtClean="0"/>
              <a:t>今日</a:t>
            </a:r>
            <a:r>
              <a:rPr lang="ja-JP" altLang="en-US" dirty="0"/>
              <a:t>行った、</a:t>
            </a:r>
            <a:r>
              <a:rPr lang="ja-JP" altLang="ja-JP" dirty="0"/>
              <a:t>呼吸法と漸進的筋弛緩法を</a:t>
            </a:r>
            <a:r>
              <a:rPr lang="ja-JP" altLang="en-US" dirty="0"/>
              <a:t>是非取り入れてみてださい</a:t>
            </a:r>
            <a:r>
              <a:rPr lang="ja-JP" altLang="en-US" dirty="0" smtClean="0"/>
              <a:t>。」</a:t>
            </a:r>
            <a:endParaRPr kumimoji="1" lang="en-US" altLang="ja-JP" dirty="0" smtClean="0"/>
          </a:p>
          <a:p>
            <a:r>
              <a:rPr kumimoji="1" lang="ja-JP" altLang="en-US" dirty="0" smtClean="0"/>
              <a:t>「本日は、お疲れさま</a:t>
            </a:r>
            <a:r>
              <a:rPr kumimoji="1" lang="ja-JP" altLang="en-US" dirty="0" err="1" smtClean="0"/>
              <a:t>で</a:t>
            </a:r>
            <a:r>
              <a:rPr kumimoji="1" lang="ja-JP" altLang="en-US" dirty="0" smtClean="0"/>
              <a:t>した。」</a:t>
            </a:r>
            <a:endParaRPr kumimoji="1" lang="en-US" altLang="ja-JP" dirty="0" smtClean="0"/>
          </a:p>
        </p:txBody>
      </p:sp>
      <p:sp>
        <p:nvSpPr>
          <p:cNvPr id="4" name="スライド番号プレースホルダ 3"/>
          <p:cNvSpPr>
            <a:spLocks noGrp="1"/>
          </p:cNvSpPr>
          <p:nvPr>
            <p:ph type="sldNum" sz="quarter" idx="10"/>
          </p:nvPr>
        </p:nvSpPr>
        <p:spPr/>
        <p:txBody>
          <a:bodyPr/>
          <a:lstStyle/>
          <a:p>
            <a:fld id="{9AFC78BB-F5A1-42F1-AF90-5E4F3C9E07BC}" type="slidenum">
              <a:rPr kumimoji="1" lang="ja-JP" altLang="en-US" smtClean="0"/>
              <a:pPr/>
              <a:t>15</a:t>
            </a:fld>
            <a:endParaRPr kumimoji="1" lang="ja-JP" altLang="en-US"/>
          </a:p>
        </p:txBody>
      </p:sp>
    </p:spTree>
    <p:extLst>
      <p:ext uri="{BB962C8B-B14F-4D97-AF65-F5344CB8AC3E}">
        <p14:creationId xmlns:p14="http://schemas.microsoft.com/office/powerpoint/2010/main" val="4068461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defTabSz="953914">
              <a:defRPr/>
            </a:pPr>
            <a:r>
              <a:rPr lang="en-US" altLang="ja-JP" dirty="0" smtClean="0"/>
              <a:t>【</a:t>
            </a:r>
            <a:r>
              <a:rPr lang="ja-JP" altLang="en-US" dirty="0" smtClean="0"/>
              <a:t>進行</a:t>
            </a:r>
            <a:r>
              <a:rPr lang="en-US" altLang="ja-JP" dirty="0" smtClean="0"/>
              <a:t>】</a:t>
            </a:r>
          </a:p>
          <a:p>
            <a:pPr defTabSz="953914">
              <a:defRPr/>
            </a:pPr>
            <a:r>
              <a:rPr lang="ja-JP" altLang="en-US" dirty="0" smtClean="0"/>
              <a:t>「この</a:t>
            </a:r>
            <a:r>
              <a:rPr lang="ja-JP" altLang="en-US" dirty="0"/>
              <a:t>図をご覧ください。この図</a:t>
            </a:r>
            <a:r>
              <a:rPr lang="ja-JP" altLang="en-US" dirty="0" smtClean="0"/>
              <a:t>は「考え」「行動」「身体反応」「感情」の４つのものが、相互作用していることを表しています。」</a:t>
            </a:r>
            <a:endParaRPr lang="en-US" altLang="ja-JP" dirty="0" smtClean="0"/>
          </a:p>
          <a:p>
            <a:pPr defTabSz="953914">
              <a:defRPr/>
            </a:pPr>
            <a:r>
              <a:rPr lang="ja-JP" altLang="en-US" dirty="0" smtClean="0"/>
              <a:t>「この中の一つを変えると、それに連動して他のものにも変化が生じます」</a:t>
            </a:r>
            <a:endParaRPr lang="en-US" altLang="ja-JP" dirty="0" smtClean="0"/>
          </a:p>
          <a:p>
            <a:pPr defTabSz="953914">
              <a:defRPr/>
            </a:pPr>
            <a:r>
              <a:rPr lang="ja-JP" altLang="en-US" dirty="0" smtClean="0"/>
              <a:t>「</a:t>
            </a:r>
            <a:r>
              <a:rPr lang="ja-JP" altLang="en-US" dirty="0"/>
              <a:t>本日</a:t>
            </a:r>
            <a:r>
              <a:rPr lang="ja-JP" altLang="en-US" dirty="0" smtClean="0"/>
              <a:t>はこの相互作用を利用し、</a:t>
            </a:r>
            <a:r>
              <a:rPr lang="ja-JP" altLang="ja-JP" dirty="0" smtClean="0"/>
              <a:t>身体</a:t>
            </a:r>
            <a:r>
              <a:rPr lang="ja-JP" altLang="en-US" dirty="0" smtClean="0"/>
              <a:t>に働きかけることで、不安や緊張感を落ち着かせる方法を学んでいきましょう」</a:t>
            </a:r>
            <a:endParaRPr lang="en-US" altLang="ja-JP" dirty="0"/>
          </a:p>
          <a:p>
            <a:pPr defTabSz="953914">
              <a:defRPr/>
            </a:pPr>
            <a:r>
              <a:rPr lang="ja-JP" altLang="en-US" dirty="0"/>
              <a:t>「</a:t>
            </a:r>
            <a:r>
              <a:rPr lang="ja-JP" altLang="en-US" dirty="0" smtClean="0"/>
              <a:t>身体</a:t>
            </a:r>
            <a:r>
              <a:rPr lang="ja-JP" altLang="en-US" dirty="0"/>
              <a:t>に</a:t>
            </a:r>
            <a:r>
              <a:rPr lang="ja-JP" altLang="ja-JP" dirty="0"/>
              <a:t>働きかける方法はたくさんあ</a:t>
            </a:r>
            <a:r>
              <a:rPr lang="ja-JP" altLang="en-US" dirty="0"/>
              <a:t>るのです</a:t>
            </a:r>
            <a:r>
              <a:rPr lang="ja-JP" altLang="ja-JP" dirty="0"/>
              <a:t>が、</a:t>
            </a:r>
            <a:r>
              <a:rPr lang="ja-JP" altLang="en-US" dirty="0"/>
              <a:t>今日は</a:t>
            </a:r>
            <a:r>
              <a:rPr lang="ja-JP" altLang="en-US" dirty="0" smtClean="0"/>
              <a:t>そのでも、</a:t>
            </a:r>
            <a:r>
              <a:rPr lang="ja-JP" altLang="ja-JP" dirty="0" smtClean="0"/>
              <a:t>呼吸法と</a:t>
            </a:r>
            <a:r>
              <a:rPr lang="ja-JP" altLang="en-US" dirty="0" smtClean="0"/>
              <a:t>リラックス</a:t>
            </a:r>
            <a:r>
              <a:rPr lang="ja-JP" altLang="ja-JP" dirty="0" smtClean="0"/>
              <a:t>法</a:t>
            </a:r>
            <a:r>
              <a:rPr lang="ja-JP" altLang="ja-JP" dirty="0"/>
              <a:t>を</a:t>
            </a:r>
            <a:r>
              <a:rPr lang="ja-JP" altLang="en-US" dirty="0"/>
              <a:t>みなさんでやって</a:t>
            </a:r>
            <a:r>
              <a:rPr lang="ja-JP" altLang="en-US" dirty="0" smtClean="0"/>
              <a:t>みましょう」</a:t>
            </a:r>
            <a:endParaRPr lang="ja-JP" altLang="ja-JP" dirty="0"/>
          </a:p>
          <a:p>
            <a:endParaRPr kumimoji="1" lang="ja-JP" altLang="en-US" dirty="0"/>
          </a:p>
        </p:txBody>
      </p:sp>
      <p:sp>
        <p:nvSpPr>
          <p:cNvPr id="4" name="スライド番号プレースホルダ 3"/>
          <p:cNvSpPr>
            <a:spLocks noGrp="1"/>
          </p:cNvSpPr>
          <p:nvPr>
            <p:ph type="sldNum" sz="quarter" idx="10"/>
          </p:nvPr>
        </p:nvSpPr>
        <p:spPr/>
        <p:txBody>
          <a:bodyPr/>
          <a:lstStyle/>
          <a:p>
            <a:fld id="{881B43A8-9539-458D-8EA6-7657C67E6A7F}" type="slidenum">
              <a:rPr kumimoji="1" lang="ja-JP" altLang="en-US" smtClean="0"/>
              <a:pPr/>
              <a:t>2</a:t>
            </a:fld>
            <a:endParaRPr kumimoji="1" lang="ja-JP" altLang="en-US"/>
          </a:p>
        </p:txBody>
      </p:sp>
    </p:spTree>
    <p:extLst>
      <p:ext uri="{BB962C8B-B14F-4D97-AF65-F5344CB8AC3E}">
        <p14:creationId xmlns:p14="http://schemas.microsoft.com/office/powerpoint/2010/main" val="1308135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defTabSz="953914">
              <a:defRPr/>
            </a:pPr>
            <a:r>
              <a:rPr lang="en-US" altLang="ja-JP" dirty="0" smtClean="0"/>
              <a:t>【</a:t>
            </a:r>
            <a:r>
              <a:rPr lang="ja-JP" altLang="en-US" dirty="0" smtClean="0"/>
              <a:t>進行</a:t>
            </a:r>
            <a:r>
              <a:rPr lang="en-US" altLang="ja-JP" dirty="0" smtClean="0"/>
              <a:t>】</a:t>
            </a:r>
          </a:p>
          <a:p>
            <a:pPr defTabSz="953914">
              <a:defRPr/>
            </a:pPr>
            <a:r>
              <a:rPr lang="ja-JP" altLang="en-US" dirty="0" smtClean="0"/>
              <a:t>「それでは、最初に自律神経について学んでいきたいと思います」</a:t>
            </a:r>
            <a:endParaRPr lang="en-US" altLang="ja-JP" dirty="0" smtClean="0"/>
          </a:p>
          <a:p>
            <a:pPr defTabSz="953914">
              <a:defRPr/>
            </a:pPr>
            <a:r>
              <a:rPr lang="ja-JP" altLang="en-US" dirty="0" smtClean="0"/>
              <a:t>参加者を一人当て、「自律神経とは・・・」の所を読み上げてもらう。</a:t>
            </a:r>
            <a:endParaRPr lang="en-US" altLang="ja-JP" dirty="0" smtClean="0"/>
          </a:p>
          <a:p>
            <a:pPr defTabSz="953914">
              <a:defRPr/>
            </a:pPr>
            <a:r>
              <a:rPr lang="ja-JP" altLang="en-US" dirty="0" smtClean="0"/>
              <a:t>「自律神経とは、自動的に体の働きを調整している神経の総称です。</a:t>
            </a:r>
            <a:r>
              <a:rPr kumimoji="1" lang="ja-JP" altLang="en-US" dirty="0" smtClean="0"/>
              <a:t>身体と感情は連動しており、感情が乱れると、自律神経症状が引き起こされます。</a:t>
            </a:r>
            <a:endParaRPr kumimoji="1" lang="en-US" altLang="ja-JP" dirty="0" smtClean="0"/>
          </a:p>
          <a:p>
            <a:pPr defTabSz="953914">
              <a:defRPr/>
            </a:pPr>
            <a:r>
              <a:rPr kumimoji="1" lang="ja-JP" altLang="en-US" dirty="0" smtClean="0"/>
              <a:t>緊張して頭が真っ白になったり、悲しくて眠れなかったりすることは、みなさんも経験があるのではないでしょうか。」</a:t>
            </a:r>
            <a:endParaRPr lang="en-US" altLang="ja-JP" dirty="0" smtClean="0"/>
          </a:p>
          <a:p>
            <a:pPr defTabSz="953914">
              <a:defRPr/>
            </a:pPr>
            <a:r>
              <a:rPr lang="ja-JP" altLang="en-US" dirty="0" smtClean="0"/>
              <a:t>読み上げてもらった人に、「この中で、特に風邪を引いたわけではないのに、こういった症状がでてきたことはありますか？」</a:t>
            </a:r>
            <a:endParaRPr lang="en-US" altLang="ja-JP" dirty="0" smtClean="0"/>
          </a:p>
          <a:p>
            <a:pPr defTabSz="953914">
              <a:defRPr/>
            </a:pPr>
            <a:r>
              <a:rPr lang="ja-JP" altLang="en-US" dirty="0" smtClean="0"/>
              <a:t>例えば、「下痢がある」と答えたら、「他の方で下痢が出たことがある方はいますか？」と聞く</a:t>
            </a:r>
            <a:endParaRPr lang="en-US" altLang="ja-JP" dirty="0" smtClean="0"/>
          </a:p>
          <a:p>
            <a:r>
              <a:rPr kumimoji="1" lang="ja-JP" altLang="en-US" dirty="0" smtClean="0"/>
              <a:t>他の参加者にも同様の質問をする。</a:t>
            </a:r>
            <a:endParaRPr kumimoji="1" lang="en-US" altLang="ja-JP" dirty="0" smtClean="0"/>
          </a:p>
          <a:p>
            <a:r>
              <a:rPr kumimoji="1" lang="ja-JP" altLang="en-US" dirty="0" smtClean="0"/>
              <a:t>「ありがとうございます。そういった症状にも、今回の呼吸法や筋弛緩法が効くと思いますので、これから実践してみましょう。」</a:t>
            </a:r>
            <a:endParaRPr kumimoji="1" lang="en-US" altLang="ja-JP" dirty="0" smtClean="0"/>
          </a:p>
          <a:p>
            <a:endParaRPr kumimoji="1" lang="en-US" altLang="ja-JP" dirty="0" smtClean="0"/>
          </a:p>
          <a:p>
            <a:r>
              <a:rPr kumimoji="1" lang="en-US" altLang="ja-JP" dirty="0" smtClean="0"/>
              <a:t>【</a:t>
            </a:r>
            <a:r>
              <a:rPr kumimoji="1" lang="ja-JP" altLang="en-US" dirty="0" smtClean="0"/>
              <a:t>ねらい</a:t>
            </a:r>
            <a:r>
              <a:rPr kumimoji="1" lang="en-US" altLang="ja-JP" dirty="0" smtClean="0"/>
              <a:t>】</a:t>
            </a:r>
          </a:p>
          <a:p>
            <a:r>
              <a:rPr kumimoji="1" lang="ja-JP" altLang="en-US" dirty="0" smtClean="0"/>
              <a:t>このスライドは自律神経反応についての心理教育と、</a:t>
            </a:r>
            <a:endParaRPr kumimoji="1" lang="en-US" altLang="ja-JP" dirty="0" smtClean="0"/>
          </a:p>
          <a:p>
            <a:r>
              <a:rPr kumimoji="1" lang="ja-JP" altLang="en-US" dirty="0" smtClean="0"/>
              <a:t>自律神経の活動の変化に伴う、様々な身体症状をノーマライズすることが目的である。</a:t>
            </a:r>
            <a:endParaRPr kumimoji="1" lang="en-US" altLang="ja-JP" dirty="0" smtClean="0"/>
          </a:p>
          <a:p>
            <a:r>
              <a:rPr kumimoji="1" lang="ja-JP" altLang="en-US" dirty="0" smtClean="0"/>
              <a:t>　　</a:t>
            </a:r>
            <a:endParaRPr kumimoji="1" lang="ja-JP" altLang="en-US" dirty="0"/>
          </a:p>
        </p:txBody>
      </p:sp>
      <p:sp>
        <p:nvSpPr>
          <p:cNvPr id="4" name="スライド番号プレースホルダ 3"/>
          <p:cNvSpPr>
            <a:spLocks noGrp="1"/>
          </p:cNvSpPr>
          <p:nvPr>
            <p:ph type="sldNum" sz="quarter" idx="10"/>
          </p:nvPr>
        </p:nvSpPr>
        <p:spPr/>
        <p:txBody>
          <a:bodyPr/>
          <a:lstStyle/>
          <a:p>
            <a:fld id="{881B43A8-9539-458D-8EA6-7657C67E6A7F}" type="slidenum">
              <a:rPr kumimoji="1" lang="ja-JP" altLang="en-US" smtClean="0"/>
              <a:pPr/>
              <a:t>3</a:t>
            </a:fld>
            <a:endParaRPr kumimoji="1" lang="ja-JP" altLang="en-US"/>
          </a:p>
        </p:txBody>
      </p:sp>
    </p:spTree>
    <p:extLst>
      <p:ext uri="{BB962C8B-B14F-4D97-AF65-F5344CB8AC3E}">
        <p14:creationId xmlns:p14="http://schemas.microsoft.com/office/powerpoint/2010/main" val="4238529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defTabSz="953914">
              <a:defRPr/>
            </a:pPr>
            <a:r>
              <a:rPr kumimoji="1" lang="en-US" altLang="ja-JP" dirty="0" smtClean="0"/>
              <a:t>【</a:t>
            </a:r>
            <a:r>
              <a:rPr kumimoji="1" lang="ja-JP" altLang="en-US" dirty="0" smtClean="0"/>
              <a:t>進行</a:t>
            </a:r>
            <a:r>
              <a:rPr kumimoji="1" lang="en-US" altLang="ja-JP" dirty="0" smtClean="0"/>
              <a:t>】</a:t>
            </a:r>
          </a:p>
          <a:p>
            <a:pPr defTabSz="953914">
              <a:defRPr/>
            </a:pPr>
            <a:r>
              <a:rPr kumimoji="1" lang="ja-JP" altLang="en-US" dirty="0" smtClean="0"/>
              <a:t>それでは、まず呼吸法について学んでいきます。</a:t>
            </a:r>
            <a:endParaRPr kumimoji="1" lang="en-US" altLang="ja-JP" dirty="0" smtClean="0"/>
          </a:p>
          <a:p>
            <a:r>
              <a:rPr kumimoji="1" lang="ja-JP" altLang="en-US" dirty="0" smtClean="0"/>
              <a:t>参加者を一人当て、「呼吸法は・・・」の所から読み上げてもらう。</a:t>
            </a:r>
            <a:endParaRPr kumimoji="1" lang="en-US" altLang="ja-JP" dirty="0" smtClean="0"/>
          </a:p>
          <a:p>
            <a:r>
              <a:rPr kumimoji="1" lang="ja-JP" altLang="en-US" dirty="0" smtClean="0"/>
              <a:t>「呼吸というものは普段意識して行っているものではありませんよね」</a:t>
            </a:r>
            <a:endParaRPr kumimoji="1" lang="en-US" altLang="ja-JP" dirty="0" smtClean="0"/>
          </a:p>
          <a:p>
            <a:r>
              <a:rPr kumimoji="1" lang="ja-JP" altLang="en-US" dirty="0" smtClean="0"/>
              <a:t>「寝ている間意識が無くても呼吸し忘れたということはないはずです」</a:t>
            </a:r>
            <a:endParaRPr kumimoji="1" lang="en-US" altLang="ja-JP" dirty="0" smtClean="0"/>
          </a:p>
          <a:p>
            <a:r>
              <a:rPr kumimoji="1" lang="ja-JP" altLang="en-US" dirty="0" smtClean="0"/>
              <a:t>「これは呼吸が自律神経によって調節されていることを意味します」</a:t>
            </a:r>
            <a:endParaRPr kumimoji="1" lang="en-US" altLang="ja-JP" dirty="0" smtClean="0"/>
          </a:p>
          <a:p>
            <a:r>
              <a:rPr kumimoji="1" lang="ja-JP" altLang="en-US" dirty="0" smtClean="0"/>
              <a:t>「一方、人間は自分の意思で汗をかいたり、心臓を早くしたり遅くすることはできませんが、呼吸は自分の意志で早さや深さを調整することができます。」</a:t>
            </a:r>
            <a:endParaRPr kumimoji="1" lang="en-US" altLang="ja-JP" dirty="0" smtClean="0"/>
          </a:p>
          <a:p>
            <a:r>
              <a:rPr kumimoji="1" lang="ja-JP" altLang="en-US" dirty="0" smtClean="0"/>
              <a:t>「これは呼吸が意識的なコントロールと自律神経の二重支配をされているためです。」</a:t>
            </a:r>
            <a:endParaRPr kumimoji="1" lang="en-US" altLang="ja-JP" dirty="0" smtClean="0"/>
          </a:p>
          <a:p>
            <a:r>
              <a:rPr kumimoji="1" lang="ja-JP" altLang="en-US" dirty="0" smtClean="0"/>
              <a:t>「そのため、呼吸を介して自律神経に働きかけることができると言われています」</a:t>
            </a:r>
            <a:endParaRPr kumimoji="1" lang="en-US" altLang="ja-JP" dirty="0" smtClean="0"/>
          </a:p>
          <a:p>
            <a:endParaRPr kumimoji="1" lang="en-US" altLang="ja-JP" dirty="0" smtClean="0"/>
          </a:p>
          <a:p>
            <a:endParaRPr kumimoji="1" lang="en-US" altLang="ja-JP" dirty="0" smtClean="0"/>
          </a:p>
          <a:p>
            <a:r>
              <a:rPr kumimoji="1" lang="ja-JP" altLang="en-US" dirty="0" smtClean="0"/>
              <a:t>「それでは皆さんが、落ち着いている時に、自分が呼吸を何回しているのか数えてみましょう。」</a:t>
            </a:r>
            <a:endParaRPr kumimoji="1" lang="en-US" altLang="ja-JP" dirty="0" smtClean="0"/>
          </a:p>
          <a:p>
            <a:r>
              <a:rPr kumimoji="1" lang="ja-JP" altLang="en-US" dirty="0" smtClean="0"/>
              <a:t>「息を吸って</a:t>
            </a:r>
            <a:r>
              <a:rPr kumimoji="1" lang="en-US" altLang="ja-JP" dirty="0" smtClean="0"/>
              <a:t>―</a:t>
            </a:r>
            <a:r>
              <a:rPr kumimoji="1" lang="ja-JP" altLang="en-US" dirty="0" smtClean="0"/>
              <a:t>吐いて、で</a:t>
            </a:r>
            <a:r>
              <a:rPr kumimoji="1" lang="en-US" altLang="ja-JP" dirty="0" smtClean="0"/>
              <a:t>1</a:t>
            </a:r>
            <a:r>
              <a:rPr kumimoji="1" lang="ja-JP" altLang="en-US" dirty="0" smtClean="0"/>
              <a:t>回と数えてください」</a:t>
            </a:r>
            <a:endParaRPr kumimoji="1" lang="en-US" altLang="ja-JP" dirty="0" smtClean="0"/>
          </a:p>
          <a:p>
            <a:r>
              <a:rPr kumimoji="1" lang="ja-JP" altLang="en-US" dirty="0" smtClean="0"/>
              <a:t>「では今から</a:t>
            </a:r>
            <a:r>
              <a:rPr kumimoji="1" lang="en-US" altLang="ja-JP" dirty="0" smtClean="0"/>
              <a:t>1</a:t>
            </a:r>
            <a:r>
              <a:rPr kumimoji="1" lang="ja-JP" altLang="en-US" dirty="0" smtClean="0"/>
              <a:t>分間はかりますので、ご自身でカウントしてみてください。それでは、スタートです。」</a:t>
            </a:r>
            <a:endParaRPr kumimoji="1" lang="en-US" altLang="ja-JP" dirty="0" smtClean="0"/>
          </a:p>
          <a:p>
            <a:r>
              <a:rPr kumimoji="1" lang="ja-JP" altLang="en-US" dirty="0" smtClean="0"/>
              <a:t>◆</a:t>
            </a:r>
            <a:r>
              <a:rPr kumimoji="1" lang="en-US" altLang="ja-JP" dirty="0" smtClean="0"/>
              <a:t>60</a:t>
            </a:r>
            <a:r>
              <a:rPr kumimoji="1" lang="ja-JP" altLang="en-US" dirty="0" smtClean="0"/>
              <a:t>秒カウント◆</a:t>
            </a:r>
            <a:endParaRPr kumimoji="1" lang="en-US" altLang="ja-JP" dirty="0" smtClean="0"/>
          </a:p>
          <a:p>
            <a:r>
              <a:rPr kumimoji="1" lang="ja-JP" altLang="en-US" dirty="0" smtClean="0"/>
              <a:t>「はい、終了です。」</a:t>
            </a:r>
            <a:endParaRPr kumimoji="1" lang="en-US" altLang="ja-JP" dirty="0" smtClean="0"/>
          </a:p>
          <a:p>
            <a:r>
              <a:rPr kumimoji="1" lang="ja-JP" altLang="en-US" dirty="0" smtClean="0"/>
              <a:t>○○さんは、何回でしたか？</a:t>
            </a:r>
            <a:endParaRPr kumimoji="1" lang="en-US" altLang="ja-JP" dirty="0" smtClean="0"/>
          </a:p>
          <a:p>
            <a:r>
              <a:rPr kumimoji="1" lang="ja-JP" altLang="en-US" dirty="0" smtClean="0"/>
              <a:t>◆参加者全員に聞き、ホワイトボードに書く◆</a:t>
            </a:r>
            <a:endParaRPr kumimoji="1" lang="en-US" altLang="ja-JP" dirty="0" smtClean="0"/>
          </a:p>
          <a:p>
            <a:r>
              <a:rPr kumimoji="1" lang="ja-JP" altLang="en-US" dirty="0" smtClean="0"/>
              <a:t>「人は</a:t>
            </a:r>
            <a:r>
              <a:rPr kumimoji="1" lang="en-US" altLang="ja-JP" dirty="0" smtClean="0"/>
              <a:t>1</a:t>
            </a:r>
            <a:r>
              <a:rPr kumimoji="1" lang="ja-JP" altLang="en-US" dirty="0" smtClean="0"/>
              <a:t>分間では約</a:t>
            </a:r>
            <a:r>
              <a:rPr kumimoji="1" lang="en-US" altLang="ja-JP" dirty="0" smtClean="0"/>
              <a:t>10</a:t>
            </a:r>
            <a:r>
              <a:rPr kumimoji="1" lang="ja-JP" altLang="en-US" dirty="0" smtClean="0"/>
              <a:t>回～</a:t>
            </a:r>
            <a:r>
              <a:rPr kumimoji="1" lang="en-US" altLang="ja-JP" dirty="0" smtClean="0"/>
              <a:t>24</a:t>
            </a:r>
            <a:r>
              <a:rPr kumimoji="1" lang="ja-JP" altLang="en-US" dirty="0" smtClean="0"/>
              <a:t>回程度の呼吸をしています。緊張している時は呼吸が早くなり、リラックスした状態では呼吸が</a:t>
            </a:r>
            <a:r>
              <a:rPr kumimoji="1" lang="ja-JP" altLang="en-US" dirty="0" err="1" smtClean="0"/>
              <a:t>ゆっ</a:t>
            </a:r>
            <a:r>
              <a:rPr kumimoji="1" lang="ja-JP" altLang="en-US" dirty="0" smtClean="0"/>
              <a:t>くりになります。」</a:t>
            </a:r>
            <a:endParaRPr kumimoji="1" lang="en-US" altLang="ja-JP" dirty="0" smtClean="0"/>
          </a:p>
          <a:p>
            <a:r>
              <a:rPr kumimoji="1" lang="ja-JP" altLang="en-US" dirty="0" smtClean="0"/>
              <a:t>「逆にゆったりとした呼吸をすることで気持ちが落ち着いてくると言われています」</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7C489610-7C38-4228-A510-2648EA5B086D}" type="slidenum">
              <a:rPr kumimoji="1" lang="ja-JP" altLang="en-US" smtClean="0"/>
              <a:pPr/>
              <a:t>4</a:t>
            </a:fld>
            <a:endParaRPr kumimoji="1" lang="ja-JP" altLang="en-US"/>
          </a:p>
        </p:txBody>
      </p:sp>
    </p:spTree>
    <p:extLst>
      <p:ext uri="{BB962C8B-B14F-4D97-AF65-F5344CB8AC3E}">
        <p14:creationId xmlns:p14="http://schemas.microsoft.com/office/powerpoint/2010/main" val="745038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92500" lnSpcReduction="20000"/>
          </a:bodyPr>
          <a:lstStyle/>
          <a:p>
            <a:pPr defTabSz="953914">
              <a:defRPr/>
            </a:pPr>
            <a:r>
              <a:rPr kumimoji="1" lang="en-US" altLang="ja-JP" dirty="0" smtClean="0"/>
              <a:t>【</a:t>
            </a:r>
            <a:r>
              <a:rPr kumimoji="1" lang="ja-JP" altLang="en-US" dirty="0" smtClean="0"/>
              <a:t>進行</a:t>
            </a:r>
            <a:r>
              <a:rPr kumimoji="1" lang="en-US" altLang="ja-JP" dirty="0" smtClean="0"/>
              <a:t>】</a:t>
            </a:r>
          </a:p>
          <a:p>
            <a:pPr defTabSz="953914">
              <a:defRPr/>
            </a:pPr>
            <a:r>
              <a:rPr kumimoji="1" lang="ja-JP" altLang="en-US" dirty="0" smtClean="0"/>
              <a:t>「次は、リラックス呼吸のためのポイントです。」</a:t>
            </a:r>
            <a:endParaRPr kumimoji="1" lang="en-US" altLang="ja-JP" dirty="0" smtClean="0"/>
          </a:p>
          <a:p>
            <a:pPr defTabSz="953914">
              <a:defRPr/>
            </a:pPr>
            <a:r>
              <a:rPr kumimoji="1" lang="ja-JP" altLang="en-US" dirty="0" smtClean="0"/>
              <a:t>参加者を一人当て、「胸式呼吸と・・・」から読み上げてもらう。</a:t>
            </a:r>
            <a:endParaRPr kumimoji="1" lang="en-US" altLang="ja-JP" dirty="0" smtClean="0"/>
          </a:p>
          <a:p>
            <a:pPr defTabSz="953914">
              <a:defRPr/>
            </a:pPr>
            <a:r>
              <a:rPr kumimoji="1" lang="ja-JP" altLang="en-US" dirty="0" smtClean="0"/>
              <a:t>「呼吸には、肋骨を広げたり閉じたりする胸式呼吸と、お腹を出したりひっこめたりする腹式呼吸です。」</a:t>
            </a:r>
            <a:endParaRPr kumimoji="1" lang="en-US" altLang="ja-JP" dirty="0" smtClean="0"/>
          </a:p>
          <a:p>
            <a:pPr defTabSz="953914">
              <a:defRPr/>
            </a:pPr>
            <a:r>
              <a:rPr kumimoji="1" lang="ja-JP" altLang="en-US" dirty="0" smtClean="0"/>
              <a:t>「人は赤ちゃんの時は自然に腹式呼吸をしていますが、大人になるにつれて、浅い呼吸である胸式呼吸をする人が増えていきます。」</a:t>
            </a:r>
            <a:endParaRPr kumimoji="1" lang="en-US" altLang="ja-JP" dirty="0" smtClean="0"/>
          </a:p>
          <a:p>
            <a:pPr defTabSz="953914">
              <a:defRPr/>
            </a:pPr>
            <a:r>
              <a:rPr kumimoji="1" lang="ja-JP" altLang="en-US" dirty="0" smtClean="0"/>
              <a:t>「腹式呼吸をすることにより呼吸は深くなり、空気を取り込む量が</a:t>
            </a:r>
            <a:r>
              <a:rPr kumimoji="1" lang="en-US" altLang="ja-JP" dirty="0" smtClean="0"/>
              <a:t>7</a:t>
            </a:r>
            <a:r>
              <a:rPr kumimoji="1" lang="ja-JP" altLang="en-US" dirty="0" smtClean="0"/>
              <a:t>倍に増えるといわれています。」</a:t>
            </a:r>
            <a:endParaRPr kumimoji="1" lang="en-US" altLang="ja-JP" dirty="0" smtClean="0"/>
          </a:p>
          <a:p>
            <a:pPr defTabSz="953914">
              <a:defRPr/>
            </a:pPr>
            <a:r>
              <a:rPr kumimoji="1" lang="ja-JP" altLang="en-US" dirty="0" smtClean="0"/>
              <a:t>「そのため酸素の摂取量が増え、体と心がリラックスした状態になります。」</a:t>
            </a:r>
            <a:endParaRPr kumimoji="1" lang="en-US" altLang="ja-JP" dirty="0" smtClean="0"/>
          </a:p>
          <a:p>
            <a:pPr defTabSz="953914">
              <a:defRPr/>
            </a:pPr>
            <a:r>
              <a:rPr kumimoji="1" lang="ja-JP" altLang="en-US" dirty="0" smtClean="0"/>
              <a:t>「これから練習する呼吸法では、腹式呼吸をしてみて下さい。」</a:t>
            </a:r>
            <a:endParaRPr kumimoji="1" lang="en-US" altLang="ja-JP" dirty="0" smtClean="0"/>
          </a:p>
          <a:p>
            <a:pPr defTabSz="953914">
              <a:defRPr/>
            </a:pPr>
            <a:r>
              <a:rPr kumimoji="1" lang="ja-JP" altLang="en-US" dirty="0" smtClean="0"/>
              <a:t>「腹式呼吸をする際、息を吸う時には横隔膜という筋肉を使いますが、ゆっくり息を吐く時には筋肉は使いません。ちょうど風船から空気が出ていくように緊張を解くと自然と空気が出ていきます。」</a:t>
            </a:r>
            <a:endParaRPr kumimoji="1" lang="en-US" altLang="ja-JP" dirty="0" smtClean="0"/>
          </a:p>
          <a:p>
            <a:pPr defTabSz="953914">
              <a:defRPr/>
            </a:pPr>
            <a:r>
              <a:rPr kumimoji="1" lang="ja-JP" altLang="en-US" dirty="0" smtClean="0"/>
              <a:t>「吸った時の横隔膜の緊張が、息を吐く時に解放されるのを感じながら、リラックス呼吸をしていきましょう。」</a:t>
            </a:r>
            <a:endParaRPr kumimoji="1" lang="en-US" altLang="ja-JP" dirty="0" smtClean="0"/>
          </a:p>
          <a:p>
            <a:pPr defTabSz="953914">
              <a:defRPr/>
            </a:pPr>
            <a:r>
              <a:rPr kumimoji="1" lang="ja-JP" altLang="en-US" dirty="0" smtClean="0"/>
              <a:t>「この呼吸法では、吸う息より吐く息に重点をおき、ゆっくり息を吐き出す様に心がけましょう。」</a:t>
            </a:r>
            <a:endParaRPr kumimoji="1" lang="en-US" altLang="ja-JP" dirty="0" smtClean="0"/>
          </a:p>
          <a:p>
            <a:pPr defTabSz="953914">
              <a:defRPr/>
            </a:pPr>
            <a:endParaRPr kumimoji="1" lang="en-US" altLang="ja-JP" dirty="0" smtClean="0"/>
          </a:p>
          <a:p>
            <a:pPr defTabSz="953914">
              <a:defRPr/>
            </a:pPr>
            <a:endParaRPr kumimoji="1" lang="en-US" altLang="ja-JP" dirty="0" smtClean="0"/>
          </a:p>
          <a:p>
            <a:pPr defTabSz="953914">
              <a:defRPr/>
            </a:pPr>
            <a:r>
              <a:rPr kumimoji="1" lang="ja-JP" altLang="en-US" dirty="0" smtClean="0"/>
              <a:t>「それでは、実際にやってみましょう。」</a:t>
            </a:r>
            <a:endParaRPr kumimoji="1" lang="en-US" altLang="ja-JP" dirty="0" smtClean="0"/>
          </a:p>
          <a:p>
            <a:pPr defTabSz="953914">
              <a:defRPr/>
            </a:pPr>
            <a:r>
              <a:rPr kumimoji="1" lang="ja-JP" altLang="en-US" dirty="0" smtClean="0"/>
              <a:t>「まず姿勢を整え、静かに目を閉じましょう。」</a:t>
            </a:r>
            <a:endParaRPr kumimoji="1" lang="en-US" altLang="ja-JP" dirty="0" smtClean="0"/>
          </a:p>
          <a:p>
            <a:pPr defTabSz="953914">
              <a:defRPr/>
            </a:pPr>
            <a:r>
              <a:rPr kumimoji="1" lang="ja-JP" altLang="en-US" dirty="0" smtClean="0"/>
              <a:t>「手は</a:t>
            </a:r>
            <a:r>
              <a:rPr kumimoji="1" lang="ja-JP" altLang="en-US" dirty="0" err="1" smtClean="0"/>
              <a:t>も</a:t>
            </a:r>
            <a:r>
              <a:rPr kumimoji="1" lang="ja-JP" altLang="en-US" dirty="0" smtClean="0"/>
              <a:t>もの上に置くか、軽くお腹にあててみてもいいです。」</a:t>
            </a:r>
            <a:endParaRPr kumimoji="1" lang="en-US" altLang="ja-JP" dirty="0" smtClean="0"/>
          </a:p>
          <a:p>
            <a:pPr defTabSz="953914">
              <a:defRPr/>
            </a:pPr>
            <a:endParaRPr kumimoji="1" lang="en-US" altLang="ja-JP" dirty="0" smtClean="0"/>
          </a:p>
          <a:p>
            <a:pPr defTabSz="953914">
              <a:defRPr/>
            </a:pPr>
            <a:r>
              <a:rPr kumimoji="1" lang="ja-JP" altLang="en-US" dirty="0" smtClean="0"/>
              <a:t>◆</a:t>
            </a:r>
            <a:r>
              <a:rPr kumimoji="1" lang="en-US" altLang="ja-JP" dirty="0" smtClean="0"/>
              <a:t>3</a:t>
            </a:r>
            <a:r>
              <a:rPr kumimoji="1" lang="ja-JP" altLang="en-US" dirty="0" smtClean="0"/>
              <a:t>秒「吸って」、</a:t>
            </a:r>
            <a:r>
              <a:rPr kumimoji="1" lang="en-US" altLang="ja-JP" dirty="0" smtClean="0"/>
              <a:t>2</a:t>
            </a:r>
            <a:r>
              <a:rPr kumimoji="1" lang="ja-JP" altLang="en-US" dirty="0" smtClean="0"/>
              <a:t>秒「止めて」、</a:t>
            </a:r>
            <a:r>
              <a:rPr kumimoji="1" lang="en-US" altLang="ja-JP" dirty="0" smtClean="0"/>
              <a:t>5</a:t>
            </a:r>
            <a:r>
              <a:rPr kumimoji="1" lang="ja-JP" altLang="en-US" dirty="0" smtClean="0"/>
              <a:t>秒「吐いて」と</a:t>
            </a:r>
            <a:r>
              <a:rPr kumimoji="1" lang="en-US" altLang="ja-JP" dirty="0" smtClean="0"/>
              <a:t>1-2</a:t>
            </a:r>
            <a:r>
              <a:rPr kumimoji="1" lang="ja-JP" altLang="en-US" dirty="0" smtClean="0"/>
              <a:t>分続ける。</a:t>
            </a:r>
            <a:endParaRPr kumimoji="1" lang="en-US" altLang="ja-JP" dirty="0" smtClean="0"/>
          </a:p>
          <a:p>
            <a:pPr defTabSz="953914">
              <a:defRPr/>
            </a:pPr>
            <a:endParaRPr kumimoji="1" lang="en-US" altLang="ja-JP" dirty="0" smtClean="0"/>
          </a:p>
          <a:p>
            <a:pPr defTabSz="953914">
              <a:defRPr/>
            </a:pPr>
            <a:r>
              <a:rPr kumimoji="1" lang="ja-JP" altLang="en-US" dirty="0" smtClean="0"/>
              <a:t>「それではゆっくり目をあけて下さい。」</a:t>
            </a:r>
            <a:endParaRPr kumimoji="1" lang="en-US" altLang="ja-JP" dirty="0" smtClean="0"/>
          </a:p>
          <a:p>
            <a:pPr defTabSz="953914">
              <a:defRPr/>
            </a:pPr>
            <a:endParaRPr kumimoji="1" lang="en-US" altLang="ja-JP" dirty="0" smtClean="0"/>
          </a:p>
          <a:p>
            <a:pPr defTabSz="953914">
              <a:defRPr/>
            </a:pPr>
            <a:r>
              <a:rPr kumimoji="1" lang="en-US" altLang="ja-JP" dirty="0" smtClean="0"/>
              <a:t>【</a:t>
            </a:r>
            <a:r>
              <a:rPr kumimoji="1" lang="ja-JP" altLang="en-US" dirty="0" smtClean="0"/>
              <a:t>工夫</a:t>
            </a:r>
            <a:r>
              <a:rPr kumimoji="1" lang="en-US" altLang="ja-JP" dirty="0" smtClean="0"/>
              <a:t>】</a:t>
            </a:r>
          </a:p>
          <a:p>
            <a:pPr defTabSz="953914">
              <a:defRPr/>
            </a:pPr>
            <a:r>
              <a:rPr kumimoji="1" lang="ja-JP" altLang="en-US" dirty="0" smtClean="0"/>
              <a:t>腹式呼吸が難しいという人もいる。その場合横になっている時の方が腹式呼吸しやすいことを伝え、仰臥位で腹式呼吸の練習をすると良いと伝える。</a:t>
            </a:r>
            <a:endParaRPr kumimoji="1" lang="en-US" altLang="ja-JP" dirty="0" smtClean="0"/>
          </a:p>
          <a:p>
            <a:pPr defTabSz="953914">
              <a:defRPr/>
            </a:pPr>
            <a:r>
              <a:rPr kumimoji="1" lang="ja-JP" altLang="en-US" dirty="0" smtClean="0"/>
              <a:t>それでも難しい場合は、腹式呼吸でなければ絶対にいけないということではなく、ゆっくりと呼気に意識しながら呼吸すればよいと伝える。</a:t>
            </a:r>
            <a:endParaRPr kumimoji="1" lang="en-US" altLang="ja-JP" dirty="0" smtClean="0"/>
          </a:p>
        </p:txBody>
      </p:sp>
      <p:sp>
        <p:nvSpPr>
          <p:cNvPr id="4" name="スライド番号プレースホルダ 3"/>
          <p:cNvSpPr>
            <a:spLocks noGrp="1"/>
          </p:cNvSpPr>
          <p:nvPr>
            <p:ph type="sldNum" sz="quarter" idx="10"/>
          </p:nvPr>
        </p:nvSpPr>
        <p:spPr/>
        <p:txBody>
          <a:bodyPr/>
          <a:lstStyle/>
          <a:p>
            <a:fld id="{7C489610-7C38-4228-A510-2648EA5B086D}" type="slidenum">
              <a:rPr kumimoji="1" lang="ja-JP" altLang="en-US" smtClean="0"/>
              <a:pPr/>
              <a:t>5</a:t>
            </a:fld>
            <a:endParaRPr kumimoji="1" lang="ja-JP" altLang="en-US"/>
          </a:p>
        </p:txBody>
      </p:sp>
    </p:spTree>
    <p:extLst>
      <p:ext uri="{BB962C8B-B14F-4D97-AF65-F5344CB8AC3E}">
        <p14:creationId xmlns:p14="http://schemas.microsoft.com/office/powerpoint/2010/main" val="3192206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「次</a:t>
            </a:r>
            <a:r>
              <a:rPr lang="ja-JP" altLang="en-US" dirty="0"/>
              <a:t>は</a:t>
            </a:r>
            <a:r>
              <a:rPr lang="ja-JP" altLang="en-US" dirty="0" smtClean="0"/>
              <a:t>、リラックス法です、これは</a:t>
            </a:r>
            <a:r>
              <a:rPr lang="en-US" altLang="ja-JP" dirty="0" smtClean="0"/>
              <a:t>『</a:t>
            </a:r>
            <a:r>
              <a:rPr lang="ja-JP" altLang="en-US" dirty="0" smtClean="0"/>
              <a:t>漸進的筋弛緩法</a:t>
            </a:r>
            <a:r>
              <a:rPr lang="en-US" altLang="ja-JP" dirty="0" smtClean="0"/>
              <a:t>』</a:t>
            </a:r>
            <a:r>
              <a:rPr lang="ja-JP" altLang="en-US" dirty="0" smtClean="0"/>
              <a:t>という難しい名前もついています。」</a:t>
            </a:r>
            <a:endParaRPr lang="en-US" altLang="ja-JP" dirty="0" smtClean="0"/>
          </a:p>
          <a:p>
            <a:r>
              <a:rPr lang="ja-JP" altLang="en-US" dirty="0" smtClean="0"/>
              <a:t>参加者を一人当て「リラックス法とは・・・」から読み上げてもらう。</a:t>
            </a:r>
            <a:endParaRPr lang="en-US" altLang="ja-JP" dirty="0" smtClean="0"/>
          </a:p>
          <a:p>
            <a:r>
              <a:rPr lang="ja-JP" altLang="en-US" dirty="0" smtClean="0"/>
              <a:t>「人</a:t>
            </a:r>
            <a:r>
              <a:rPr lang="ja-JP" altLang="en-US" dirty="0"/>
              <a:t>は</a:t>
            </a:r>
            <a:r>
              <a:rPr lang="ja-JP" altLang="ja-JP" dirty="0"/>
              <a:t>ストレスのかかった状況では身体が緊張し、筋肉が力んでしまっています</a:t>
            </a:r>
            <a:r>
              <a:rPr lang="ja-JP" altLang="ja-JP" dirty="0" smtClean="0"/>
              <a:t>。</a:t>
            </a:r>
            <a:r>
              <a:rPr lang="ja-JP" altLang="en-US" dirty="0" smtClean="0"/>
              <a:t>」</a:t>
            </a:r>
            <a:endParaRPr lang="ja-JP" altLang="ja-JP" dirty="0"/>
          </a:p>
          <a:p>
            <a:r>
              <a:rPr lang="ja-JP" altLang="en-US" dirty="0" smtClean="0"/>
              <a:t>「「リラックスしなさい」</a:t>
            </a:r>
            <a:r>
              <a:rPr lang="ja-JP" altLang="ja-JP" dirty="0" smtClean="0"/>
              <a:t>「</a:t>
            </a:r>
            <a:r>
              <a:rPr lang="ja-JP" altLang="ja-JP" dirty="0"/>
              <a:t>力を抜いてください」と言われても抜き方が</a:t>
            </a:r>
            <a:r>
              <a:rPr lang="ja-JP" altLang="ja-JP" dirty="0" smtClean="0"/>
              <a:t>わからない</a:t>
            </a:r>
            <a:r>
              <a:rPr lang="ja-JP" altLang="en-US" dirty="0" smtClean="0"/>
              <a:t>ことがありますよね。」</a:t>
            </a:r>
            <a:endParaRPr lang="en-US" altLang="ja-JP" dirty="0" smtClean="0"/>
          </a:p>
          <a:p>
            <a:r>
              <a:rPr lang="ja-JP" altLang="en-US" dirty="0" smtClean="0"/>
              <a:t>「</a:t>
            </a:r>
            <a:r>
              <a:rPr lang="ja-JP" altLang="ja-JP" dirty="0" smtClean="0"/>
              <a:t>体</a:t>
            </a:r>
            <a:r>
              <a:rPr lang="ja-JP" altLang="ja-JP" dirty="0"/>
              <a:t>のさまざまな部位に「わざと力を入れて、抜く」ことを繰り返し、力が抜ける感覚を</a:t>
            </a:r>
            <a:r>
              <a:rPr lang="ja-JP" altLang="ja-JP" dirty="0" smtClean="0"/>
              <a:t>つかむ</a:t>
            </a:r>
            <a:r>
              <a:rPr lang="ja-JP" altLang="en-US" dirty="0" smtClean="0"/>
              <a:t>ことができます。」</a:t>
            </a:r>
            <a:endParaRPr lang="ja-JP" altLang="ja-JP" dirty="0"/>
          </a:p>
          <a:p>
            <a:r>
              <a:rPr lang="ja-JP" altLang="en-US" dirty="0" smtClean="0"/>
              <a:t>「</a:t>
            </a:r>
            <a:r>
              <a:rPr lang="ja-JP" altLang="ja-JP" dirty="0" smtClean="0"/>
              <a:t>ストレッチ</a:t>
            </a:r>
            <a:r>
              <a:rPr lang="ja-JP" altLang="ja-JP" dirty="0"/>
              <a:t>は筋肉を伸ばすことが目標ですが、筋</a:t>
            </a:r>
            <a:r>
              <a:rPr lang="ja-JP" altLang="ja-JP" dirty="0" smtClean="0"/>
              <a:t>弛緩法</a:t>
            </a:r>
            <a:r>
              <a:rPr lang="ja-JP" altLang="en-US" dirty="0" smtClean="0"/>
              <a:t>は</a:t>
            </a:r>
            <a:r>
              <a:rPr lang="ja-JP" altLang="ja-JP" dirty="0" smtClean="0"/>
              <a:t>筋肉</a:t>
            </a:r>
            <a:r>
              <a:rPr lang="ja-JP" altLang="ja-JP" dirty="0"/>
              <a:t>を緩ませることが目標</a:t>
            </a:r>
            <a:r>
              <a:rPr lang="ja-JP" altLang="ja-JP" dirty="0" smtClean="0"/>
              <a:t>で</a:t>
            </a:r>
            <a:r>
              <a:rPr lang="ja-JP" altLang="en-US" dirty="0" smtClean="0"/>
              <a:t>、反対ですね。」</a:t>
            </a:r>
            <a:endParaRPr lang="ja-JP" altLang="ja-JP" dirty="0"/>
          </a:p>
          <a:p>
            <a:r>
              <a:rPr lang="ja-JP" altLang="en-US" dirty="0" smtClean="0"/>
              <a:t>「</a:t>
            </a:r>
            <a:r>
              <a:rPr lang="ja-JP" altLang="ja-JP" dirty="0" smtClean="0"/>
              <a:t>筋</a:t>
            </a:r>
            <a:r>
              <a:rPr lang="ja-JP" altLang="ja-JP" dirty="0"/>
              <a:t>弛緩法を練習すると、体の力みがなくなり、漠然とした不安感、不眠、肩こりが改善します</a:t>
            </a:r>
            <a:r>
              <a:rPr lang="ja-JP" altLang="ja-JP" dirty="0" smtClean="0"/>
              <a:t>。</a:t>
            </a:r>
            <a:r>
              <a:rPr lang="ja-JP" altLang="en-US" dirty="0" smtClean="0"/>
              <a:t>」</a:t>
            </a:r>
            <a:endParaRPr lang="ja-JP" altLang="ja-JP" dirty="0"/>
          </a:p>
          <a:p>
            <a:endParaRPr kumimoji="1" lang="ja-JP" altLang="en-US" dirty="0"/>
          </a:p>
        </p:txBody>
      </p:sp>
      <p:sp>
        <p:nvSpPr>
          <p:cNvPr id="4" name="スライド番号プレースホルダ 3"/>
          <p:cNvSpPr>
            <a:spLocks noGrp="1"/>
          </p:cNvSpPr>
          <p:nvPr>
            <p:ph type="sldNum" sz="quarter" idx="10"/>
          </p:nvPr>
        </p:nvSpPr>
        <p:spPr/>
        <p:txBody>
          <a:bodyPr/>
          <a:lstStyle/>
          <a:p>
            <a:fld id="{FEB56E55-0E46-418E-9F14-D78FB77EF3CD}" type="slidenum">
              <a:rPr kumimoji="1" lang="ja-JP" altLang="en-US" smtClean="0"/>
              <a:pPr/>
              <a:t>6</a:t>
            </a:fld>
            <a:endParaRPr kumimoji="1" lang="ja-JP" altLang="en-US"/>
          </a:p>
        </p:txBody>
      </p:sp>
    </p:spTree>
    <p:extLst>
      <p:ext uri="{BB962C8B-B14F-4D97-AF65-F5344CB8AC3E}">
        <p14:creationId xmlns:p14="http://schemas.microsoft.com/office/powerpoint/2010/main" val="2489926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defTabSz="953914">
              <a:defRPr/>
            </a:pPr>
            <a:r>
              <a:rPr lang="en-US" altLang="ja-JP" dirty="0" smtClean="0"/>
              <a:t>【</a:t>
            </a:r>
            <a:r>
              <a:rPr lang="ja-JP" altLang="en-US" dirty="0" smtClean="0"/>
              <a:t>進行</a:t>
            </a:r>
            <a:r>
              <a:rPr lang="en-US" altLang="ja-JP" dirty="0" smtClean="0"/>
              <a:t>】</a:t>
            </a:r>
          </a:p>
          <a:p>
            <a:pPr defTabSz="953914">
              <a:defRPr/>
            </a:pPr>
            <a:r>
              <a:rPr lang="ja-JP" altLang="en-US" dirty="0" smtClean="0"/>
              <a:t>「リラックス法</a:t>
            </a:r>
            <a:r>
              <a:rPr lang="ja-JP" altLang="en-US" dirty="0"/>
              <a:t>を始める前に準備をしましょう</a:t>
            </a:r>
            <a:r>
              <a:rPr lang="ja-JP" altLang="en-US" dirty="0" smtClean="0"/>
              <a:t>。」</a:t>
            </a:r>
            <a:endParaRPr lang="en-US" altLang="ja-JP" dirty="0"/>
          </a:p>
          <a:p>
            <a:pPr defTabSz="953914">
              <a:defRPr/>
            </a:pPr>
            <a:r>
              <a:rPr lang="ja-JP" altLang="en-US" dirty="0" smtClean="0"/>
              <a:t>「</a:t>
            </a:r>
            <a:r>
              <a:rPr lang="ja-JP" altLang="ja-JP" dirty="0" smtClean="0"/>
              <a:t>アクセサリー</a:t>
            </a:r>
            <a:r>
              <a:rPr lang="ja-JP" altLang="ja-JP" dirty="0"/>
              <a:t>やベルト</a:t>
            </a:r>
            <a:r>
              <a:rPr lang="ja-JP" altLang="en-US" dirty="0"/>
              <a:t>・時計など身体を締め付けるもの</a:t>
            </a:r>
            <a:r>
              <a:rPr lang="ja-JP" altLang="ja-JP" dirty="0"/>
              <a:t>は外</a:t>
            </a:r>
            <a:r>
              <a:rPr lang="ja-JP" altLang="en-US" dirty="0"/>
              <a:t>してください</a:t>
            </a:r>
            <a:r>
              <a:rPr lang="ja-JP" altLang="en-US" dirty="0" smtClean="0"/>
              <a:t>。」</a:t>
            </a:r>
            <a:endParaRPr lang="en-US" altLang="ja-JP" dirty="0"/>
          </a:p>
          <a:p>
            <a:pPr defTabSz="953914">
              <a:defRPr/>
            </a:pPr>
            <a:r>
              <a:rPr lang="ja-JP" altLang="en-US" dirty="0" smtClean="0"/>
              <a:t>「</a:t>
            </a:r>
            <a:r>
              <a:rPr lang="ja-JP" altLang="ja-JP" dirty="0" smtClean="0"/>
              <a:t>なるべく</a:t>
            </a:r>
            <a:r>
              <a:rPr lang="ja-JP" altLang="ja-JP" dirty="0"/>
              <a:t>静かなところで、</a:t>
            </a:r>
            <a:r>
              <a:rPr lang="ja-JP" altLang="en-US" dirty="0"/>
              <a:t>十分座高のある</a:t>
            </a:r>
            <a:r>
              <a:rPr lang="ja-JP" altLang="ja-JP" dirty="0"/>
              <a:t>椅子に座り、身体の感覚に集中</a:t>
            </a:r>
            <a:r>
              <a:rPr lang="ja-JP" altLang="en-US" dirty="0"/>
              <a:t>します</a:t>
            </a:r>
            <a:r>
              <a:rPr lang="ja-JP" altLang="en-US" dirty="0" smtClean="0"/>
              <a:t>。」</a:t>
            </a:r>
            <a:endParaRPr lang="en-US" altLang="ja-JP" dirty="0"/>
          </a:p>
          <a:p>
            <a:pPr defTabSz="953914">
              <a:defRPr/>
            </a:pPr>
            <a:r>
              <a:rPr lang="ja-JP" altLang="en-US" dirty="0" smtClean="0"/>
              <a:t>「椅子</a:t>
            </a:r>
            <a:r>
              <a:rPr lang="ja-JP" altLang="en-US" dirty="0"/>
              <a:t>には浅く腰かけてください</a:t>
            </a:r>
            <a:r>
              <a:rPr lang="ja-JP" altLang="en-US" dirty="0" smtClean="0"/>
              <a:t>。」</a:t>
            </a:r>
            <a:endParaRPr lang="en-US" altLang="ja-JP" dirty="0"/>
          </a:p>
          <a:p>
            <a:pPr defTabSz="953914">
              <a:defRPr/>
            </a:pPr>
            <a:r>
              <a:rPr lang="ja-JP" altLang="en-US" dirty="0" smtClean="0"/>
              <a:t>「両足</a:t>
            </a:r>
            <a:r>
              <a:rPr lang="ja-JP" altLang="en-US" dirty="0"/>
              <a:t>の間隔を肩幅程度に開きます。膝の角度が</a:t>
            </a:r>
            <a:r>
              <a:rPr lang="en-US" altLang="ja-JP" dirty="0"/>
              <a:t>90</a:t>
            </a:r>
            <a:r>
              <a:rPr lang="ja-JP" altLang="en-US" dirty="0"/>
              <a:t>度になるように座ってください</a:t>
            </a:r>
            <a:r>
              <a:rPr lang="ja-JP" altLang="en-US" dirty="0" smtClean="0"/>
              <a:t>。」</a:t>
            </a:r>
            <a:endParaRPr lang="en-US" altLang="ja-JP" dirty="0" smtClean="0"/>
          </a:p>
          <a:p>
            <a:pPr defTabSz="953914">
              <a:defRPr/>
            </a:pPr>
            <a:r>
              <a:rPr lang="ja-JP" altLang="en-US" dirty="0" smtClean="0"/>
              <a:t>「お尻の上に上半身の体重を乗せ、少しネコ背くらいの状態がリラックスポジションです。」</a:t>
            </a:r>
            <a:endParaRPr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FEB56E55-0E46-418E-9F14-D78FB77EF3CD}" type="slidenum">
              <a:rPr kumimoji="1" lang="ja-JP" altLang="en-US" smtClean="0"/>
              <a:pPr/>
              <a:t>7</a:t>
            </a:fld>
            <a:endParaRPr kumimoji="1" lang="ja-JP" altLang="en-US"/>
          </a:p>
        </p:txBody>
      </p:sp>
    </p:spTree>
    <p:extLst>
      <p:ext uri="{BB962C8B-B14F-4D97-AF65-F5344CB8AC3E}">
        <p14:creationId xmlns:p14="http://schemas.microsoft.com/office/powerpoint/2010/main" val="171836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defTabSz="953914">
              <a:defRPr/>
            </a:pPr>
            <a:r>
              <a:rPr lang="en-US" altLang="ja-JP" dirty="0" smtClean="0"/>
              <a:t>【</a:t>
            </a:r>
            <a:r>
              <a:rPr lang="ja-JP" altLang="en-US" dirty="0" smtClean="0"/>
              <a:t>進行</a:t>
            </a:r>
            <a:r>
              <a:rPr lang="en-US" altLang="ja-JP" dirty="0" smtClean="0"/>
              <a:t>】</a:t>
            </a:r>
          </a:p>
          <a:p>
            <a:pPr defTabSz="953914">
              <a:defRPr/>
            </a:pPr>
            <a:r>
              <a:rPr lang="ja-JP" altLang="en-US" dirty="0" smtClean="0"/>
              <a:t>「リラックス法</a:t>
            </a:r>
            <a:r>
              <a:rPr lang="ja-JP" altLang="en-US" dirty="0"/>
              <a:t>では息を吸いながら力を入れ、息を吐くと同時に力を抜くと効果的です</a:t>
            </a:r>
            <a:r>
              <a:rPr lang="ja-JP" altLang="en-US" dirty="0" smtClean="0"/>
              <a:t>。」</a:t>
            </a:r>
            <a:endParaRPr lang="en-US" altLang="ja-JP" dirty="0"/>
          </a:p>
          <a:p>
            <a:pPr defTabSz="953914">
              <a:defRPr/>
            </a:pPr>
            <a:r>
              <a:rPr lang="ja-JP" altLang="en-US" dirty="0" smtClean="0"/>
              <a:t>「ただ</a:t>
            </a:r>
            <a:r>
              <a:rPr lang="ja-JP" altLang="en-US" dirty="0"/>
              <a:t>同時にするのが難しいと感じる方もいらっしゃると思いますので、まず力をこめることに集中してみてください</a:t>
            </a:r>
            <a:r>
              <a:rPr lang="ja-JP" altLang="en-US" dirty="0" smtClean="0"/>
              <a:t>。」</a:t>
            </a:r>
            <a:endParaRPr lang="en-US" altLang="ja-JP" dirty="0" smtClean="0"/>
          </a:p>
          <a:p>
            <a:pPr defTabSz="953914">
              <a:defRPr/>
            </a:pPr>
            <a:r>
              <a:rPr lang="ja-JP" altLang="en-US" dirty="0" smtClean="0"/>
              <a:t>「これから行う動作は、痛めている体の部分には行わないでください。例えば、右手を痛めている人は左手だけで行うようにしましょう。」</a:t>
            </a:r>
            <a:endParaRPr lang="ja-JP" altLang="ja-JP" dirty="0" smtClean="0"/>
          </a:p>
          <a:p>
            <a:pPr defTabSz="953914">
              <a:defRPr/>
            </a:pPr>
            <a:endParaRPr lang="en-US" altLang="ja-JP" dirty="0"/>
          </a:p>
          <a:p>
            <a:r>
              <a:rPr lang="ja-JP" altLang="en-US" dirty="0"/>
              <a:t>「</a:t>
            </a:r>
            <a:r>
              <a:rPr lang="ja-JP" altLang="en-US" dirty="0" smtClean="0"/>
              <a:t>まず</a:t>
            </a:r>
            <a:r>
              <a:rPr lang="ja-JP" altLang="en-US" dirty="0"/>
              <a:t>、</a:t>
            </a:r>
            <a:r>
              <a:rPr lang="ja-JP" altLang="en-US" dirty="0" smtClean="0"/>
              <a:t>手のリラックス法</a:t>
            </a:r>
            <a:r>
              <a:rPr lang="ja-JP" altLang="en-US" dirty="0"/>
              <a:t>から始めます</a:t>
            </a:r>
            <a:r>
              <a:rPr lang="ja-JP" altLang="en-US" dirty="0" smtClean="0"/>
              <a:t>。」</a:t>
            </a:r>
            <a:endParaRPr lang="en-US" altLang="ja-JP" dirty="0"/>
          </a:p>
          <a:p>
            <a:r>
              <a:rPr lang="ja-JP" altLang="en-US" dirty="0" smtClean="0"/>
              <a:t>「まずは実演してみます。」</a:t>
            </a:r>
            <a:endParaRPr lang="en-US" altLang="ja-JP" dirty="0" smtClean="0"/>
          </a:p>
          <a:p>
            <a:r>
              <a:rPr lang="ja-JP" altLang="en-US" dirty="0" smtClean="0"/>
              <a:t>「前かがみ</a:t>
            </a:r>
            <a:r>
              <a:rPr lang="ja-JP" altLang="en-US" dirty="0"/>
              <a:t>になり、手のひらをぎゅっと握ります</a:t>
            </a:r>
            <a:r>
              <a:rPr lang="ja-JP" altLang="en-US" dirty="0" smtClean="0"/>
              <a:t>。この</a:t>
            </a:r>
            <a:r>
              <a:rPr lang="ja-JP" altLang="en-US" dirty="0"/>
              <a:t>時握り拳を縦にするといいですね</a:t>
            </a:r>
            <a:r>
              <a:rPr lang="ja-JP" altLang="en-US" dirty="0" smtClean="0"/>
              <a:t>。」</a:t>
            </a:r>
            <a:endParaRPr lang="en-US" altLang="ja-JP" dirty="0"/>
          </a:p>
          <a:p>
            <a:r>
              <a:rPr lang="ja-JP" altLang="en-US" dirty="0" smtClean="0"/>
              <a:t>「そして</a:t>
            </a:r>
            <a:r>
              <a:rPr lang="ja-JP" altLang="en-US" dirty="0"/>
              <a:t>、ギュッと握った後に手の力をストンと抜きます</a:t>
            </a:r>
            <a:r>
              <a:rPr lang="ja-JP" altLang="en-US" dirty="0" smtClean="0"/>
              <a:t>。力</a:t>
            </a:r>
            <a:r>
              <a:rPr lang="ja-JP" altLang="en-US" dirty="0"/>
              <a:t>を抜いたときに、感じる感覚に集中しましょう</a:t>
            </a:r>
            <a:r>
              <a:rPr lang="ja-JP" altLang="en-US" dirty="0" smtClean="0"/>
              <a:t>。」</a:t>
            </a:r>
            <a:endParaRPr lang="en-US" altLang="ja-JP" dirty="0"/>
          </a:p>
          <a:p>
            <a:endParaRPr lang="en-US" altLang="ja-JP" dirty="0"/>
          </a:p>
          <a:p>
            <a:r>
              <a:rPr lang="ja-JP" altLang="en-US" dirty="0" smtClean="0"/>
              <a:t>「で</a:t>
            </a:r>
            <a:r>
              <a:rPr lang="ja-JP" altLang="en-US" dirty="0"/>
              <a:t>は、みなさん一緒に行っていきましょう</a:t>
            </a:r>
            <a:r>
              <a:rPr lang="ja-JP" altLang="en-US" dirty="0" smtClean="0"/>
              <a:t>。」</a:t>
            </a:r>
            <a:endParaRPr lang="en-US" altLang="ja-JP" dirty="0"/>
          </a:p>
          <a:p>
            <a:pPr defTabSz="953914">
              <a:defRPr/>
            </a:pPr>
            <a:r>
              <a:rPr lang="ja-JP" altLang="en-US" dirty="0" smtClean="0"/>
              <a:t>「息を吸って、両方の手のひら</a:t>
            </a:r>
            <a:r>
              <a:rPr lang="ja-JP" altLang="en-US" dirty="0"/>
              <a:t>をギュッと握り、力を</a:t>
            </a:r>
            <a:r>
              <a:rPr lang="ja-JP" altLang="en-US" dirty="0" smtClean="0"/>
              <a:t>入れます・・・」◆</a:t>
            </a:r>
            <a:r>
              <a:rPr lang="en-US" altLang="ja-JP" dirty="0" smtClean="0"/>
              <a:t>5</a:t>
            </a:r>
            <a:r>
              <a:rPr lang="ja-JP" altLang="en-US" dirty="0" smtClean="0"/>
              <a:t>秒</a:t>
            </a:r>
            <a:r>
              <a:rPr lang="ja-JP" altLang="en-US" dirty="0"/>
              <a:t>◆</a:t>
            </a:r>
            <a:endParaRPr lang="en-US" altLang="ja-JP" dirty="0"/>
          </a:p>
          <a:p>
            <a:r>
              <a:rPr lang="ja-JP" altLang="en-US" dirty="0" smtClean="0"/>
              <a:t>「ふっと</a:t>
            </a:r>
            <a:r>
              <a:rPr lang="ja-JP" altLang="en-US" dirty="0"/>
              <a:t>息を吐いて、力を抜きます</a:t>
            </a:r>
            <a:r>
              <a:rPr lang="ja-JP" altLang="en-US" dirty="0" smtClean="0"/>
              <a:t>。・・・」◆</a:t>
            </a:r>
            <a:r>
              <a:rPr lang="en-US" altLang="ja-JP" dirty="0" smtClean="0"/>
              <a:t>20</a:t>
            </a:r>
            <a:r>
              <a:rPr lang="ja-JP" altLang="en-US" dirty="0" smtClean="0"/>
              <a:t>秒</a:t>
            </a:r>
            <a:r>
              <a:rPr lang="ja-JP" altLang="en-US" dirty="0"/>
              <a:t>◆</a:t>
            </a:r>
            <a:endParaRPr lang="en-US" altLang="ja-JP" dirty="0"/>
          </a:p>
          <a:p>
            <a:endParaRPr lang="en-US" altLang="ja-JP" dirty="0"/>
          </a:p>
          <a:p>
            <a:pPr defTabSz="914353">
              <a:defRPr/>
            </a:pPr>
            <a:r>
              <a:rPr lang="ja-JP" altLang="en-US" dirty="0" smtClean="0"/>
              <a:t>「今度</a:t>
            </a:r>
            <a:r>
              <a:rPr lang="ja-JP" altLang="en-US" dirty="0"/>
              <a:t>はそのまま手のひらを目一杯広げましょう</a:t>
            </a:r>
            <a:r>
              <a:rPr lang="ja-JP" altLang="en-US" dirty="0" smtClean="0"/>
              <a:t>。吸って・・・」◆</a:t>
            </a:r>
            <a:r>
              <a:rPr lang="en-US" altLang="ja-JP" dirty="0" smtClean="0"/>
              <a:t>5</a:t>
            </a:r>
            <a:r>
              <a:rPr lang="ja-JP" altLang="en-US" dirty="0" smtClean="0"/>
              <a:t>秒◆</a:t>
            </a:r>
            <a:endParaRPr lang="en-US" altLang="ja-JP" dirty="0"/>
          </a:p>
          <a:p>
            <a:pPr defTabSz="953914">
              <a:defRPr/>
            </a:pPr>
            <a:r>
              <a:rPr lang="ja-JP" altLang="en-US" dirty="0" smtClean="0"/>
              <a:t>「息を吐きながら、手の力を抜きます。体に生じた感覚をよく味わってください・・・」◆</a:t>
            </a:r>
            <a:r>
              <a:rPr lang="en-US" altLang="ja-JP" dirty="0" smtClean="0"/>
              <a:t>20</a:t>
            </a:r>
            <a:r>
              <a:rPr lang="ja-JP" altLang="en-US" dirty="0" smtClean="0"/>
              <a:t>秒◆</a:t>
            </a:r>
            <a:endParaRPr lang="en-US" altLang="ja-JP" dirty="0" smtClean="0"/>
          </a:p>
          <a:p>
            <a:pPr defTabSz="953914">
              <a:defRPr/>
            </a:pPr>
            <a:endParaRPr lang="en-US" altLang="ja-JP" dirty="0" smtClean="0"/>
          </a:p>
          <a:p>
            <a:pPr defTabSz="953914">
              <a:defRPr/>
            </a:pPr>
            <a:r>
              <a:rPr lang="ja-JP" altLang="en-US" dirty="0" smtClean="0"/>
              <a:t>上記を</a:t>
            </a:r>
            <a:r>
              <a:rPr lang="en-US" altLang="ja-JP" dirty="0" smtClean="0"/>
              <a:t>2</a:t>
            </a:r>
            <a:r>
              <a:rPr lang="ja-JP" altLang="en-US" dirty="0" smtClean="0"/>
              <a:t>回繰り返す</a:t>
            </a:r>
            <a:endParaRPr lang="en-US" altLang="ja-JP" dirty="0" smtClean="0"/>
          </a:p>
          <a:p>
            <a:endParaRPr lang="en-US" altLang="ja-JP" dirty="0"/>
          </a:p>
        </p:txBody>
      </p:sp>
      <p:sp>
        <p:nvSpPr>
          <p:cNvPr id="4" name="スライド番号プレースホルダー 3"/>
          <p:cNvSpPr>
            <a:spLocks noGrp="1"/>
          </p:cNvSpPr>
          <p:nvPr>
            <p:ph type="sldNum" sz="quarter" idx="10"/>
          </p:nvPr>
        </p:nvSpPr>
        <p:spPr/>
        <p:txBody>
          <a:bodyPr/>
          <a:lstStyle/>
          <a:p>
            <a:fld id="{2478EF1F-900D-477B-8F88-1623B4011B01}" type="slidenum">
              <a:rPr kumimoji="1" lang="ja-JP" altLang="en-US" smtClean="0"/>
              <a:pPr/>
              <a:t>8</a:t>
            </a:fld>
            <a:endParaRPr kumimoji="1" lang="ja-JP" altLang="en-US"/>
          </a:p>
        </p:txBody>
      </p:sp>
    </p:spTree>
    <p:extLst>
      <p:ext uri="{BB962C8B-B14F-4D97-AF65-F5344CB8AC3E}">
        <p14:creationId xmlns:p14="http://schemas.microsoft.com/office/powerpoint/2010/main" val="4166583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進行</a:t>
            </a:r>
            <a:r>
              <a:rPr kumimoji="1" lang="en-US" altLang="ja-JP" dirty="0" smtClean="0"/>
              <a:t>】</a:t>
            </a:r>
          </a:p>
          <a:p>
            <a:r>
              <a:rPr kumimoji="1" lang="ja-JP" altLang="en-US" dirty="0" smtClean="0"/>
              <a:t>「次は腕のリラックス法です。」</a:t>
            </a:r>
            <a:endParaRPr kumimoji="1" lang="en-US" altLang="ja-JP" dirty="0" smtClean="0"/>
          </a:p>
          <a:p>
            <a:pPr defTabSz="914353">
              <a:defRPr/>
            </a:pPr>
            <a:r>
              <a:rPr lang="ja-JP" altLang="en-US" dirty="0" smtClean="0"/>
              <a:t>「まずは実演してみます。」</a:t>
            </a:r>
            <a:endParaRPr kumimoji="1" lang="en-US" altLang="ja-JP" dirty="0" smtClean="0"/>
          </a:p>
          <a:p>
            <a:r>
              <a:rPr kumimoji="1" lang="ja-JP" altLang="en-US" dirty="0" smtClean="0"/>
              <a:t>「拳を軽く握り、肘をぐっと曲げ脇を締めます。腕が震えるくらいの力でりきみましょう・・・・・・」</a:t>
            </a:r>
            <a:endParaRPr kumimoji="1" lang="en-US" altLang="ja-JP" dirty="0" smtClean="0"/>
          </a:p>
          <a:p>
            <a:r>
              <a:rPr kumimoji="1" lang="ja-JP" altLang="en-US" dirty="0" smtClean="0"/>
              <a:t>「そして、太ももにストンと腕を落とします。操り人形の糸が突然切れたようなイメージです。」</a:t>
            </a:r>
            <a:endParaRPr kumimoji="1" lang="en-US" altLang="ja-JP" dirty="0" smtClean="0"/>
          </a:p>
          <a:p>
            <a:endParaRPr kumimoji="1" lang="en-US" altLang="ja-JP" dirty="0" smtClean="0"/>
          </a:p>
          <a:p>
            <a:r>
              <a:rPr kumimoji="1" lang="ja-JP" altLang="en-US" dirty="0" smtClean="0"/>
              <a:t>「では、みなさんでやってみましょう。」</a:t>
            </a:r>
            <a:endParaRPr kumimoji="1" lang="en-US" altLang="ja-JP" dirty="0" smtClean="0"/>
          </a:p>
          <a:p>
            <a:r>
              <a:rPr kumimoji="1" lang="ja-JP" altLang="en-US" dirty="0" smtClean="0"/>
              <a:t>「息を吸って、腕をぐっと曲げ、力をこめます・・・」◆</a:t>
            </a:r>
            <a:r>
              <a:rPr kumimoji="1" lang="en-US" altLang="ja-JP" dirty="0" smtClean="0"/>
              <a:t>5</a:t>
            </a:r>
            <a:r>
              <a:rPr kumimoji="1" lang="ja-JP" altLang="en-US" dirty="0" smtClean="0"/>
              <a:t>秒◆</a:t>
            </a:r>
            <a:endParaRPr kumimoji="1" lang="en-US" altLang="ja-JP" dirty="0" smtClean="0"/>
          </a:p>
          <a:p>
            <a:r>
              <a:rPr kumimoji="1" lang="ja-JP" altLang="en-US" dirty="0" smtClean="0"/>
              <a:t>「息を吐きながら、力をストンと抜きます。体に生じた感覚をよく味わってください・・・」◆</a:t>
            </a:r>
            <a:r>
              <a:rPr kumimoji="1" lang="en-US" altLang="ja-JP" dirty="0" smtClean="0"/>
              <a:t>20</a:t>
            </a:r>
            <a:r>
              <a:rPr kumimoji="1" lang="ja-JP" altLang="en-US" dirty="0" smtClean="0"/>
              <a:t>秒◆</a:t>
            </a:r>
            <a:endParaRPr kumimoji="1" lang="en-US" altLang="ja-JP" dirty="0" smtClean="0"/>
          </a:p>
          <a:p>
            <a:r>
              <a:rPr kumimoji="1" lang="ja-JP" altLang="en-US" dirty="0" smtClean="0"/>
              <a:t>これを</a:t>
            </a:r>
            <a:r>
              <a:rPr kumimoji="1" lang="en-US" altLang="ja-JP" dirty="0" smtClean="0"/>
              <a:t>2</a:t>
            </a:r>
            <a:r>
              <a:rPr kumimoji="1" lang="ja-JP" altLang="en-US" dirty="0" smtClean="0"/>
              <a:t>回繰り返す。</a:t>
            </a:r>
            <a:endParaRPr kumimoji="1" lang="en-US" altLang="ja-JP" dirty="0" smtClean="0"/>
          </a:p>
          <a:p>
            <a:endParaRPr kumimoji="1" lang="en-US" altLang="ja-JP" dirty="0" smtClean="0"/>
          </a:p>
          <a:p>
            <a:r>
              <a:rPr kumimoji="1" lang="ja-JP" altLang="en-US" dirty="0" smtClean="0"/>
              <a:t>参加者を１～２人あて、「○○さん、体にどんな感覚が生じましたか？」と</a:t>
            </a:r>
            <a:r>
              <a:rPr kumimoji="1" lang="en-US" altLang="ja-JP" dirty="0" smtClean="0"/>
              <a:t>1-2</a:t>
            </a:r>
            <a:r>
              <a:rPr kumimoji="1" lang="ja-JP" altLang="en-US" dirty="0" smtClean="0"/>
              <a:t>名に感想を聞く</a:t>
            </a:r>
            <a:endParaRPr kumimoji="1" lang="en-US" altLang="ja-JP" dirty="0" smtClean="0"/>
          </a:p>
          <a:p>
            <a:endParaRPr lang="en-US" altLang="ja-JP" dirty="0" smtClean="0"/>
          </a:p>
          <a:p>
            <a:r>
              <a:rPr lang="en-US" altLang="ja-JP" dirty="0" smtClean="0"/>
              <a:t>【</a:t>
            </a:r>
            <a:r>
              <a:rPr lang="ja-JP" altLang="en-US" dirty="0" smtClean="0"/>
              <a:t>工夫</a:t>
            </a:r>
            <a:r>
              <a:rPr lang="en-US" altLang="ja-JP" dirty="0" smtClean="0"/>
              <a:t>】</a:t>
            </a:r>
          </a:p>
          <a:p>
            <a:r>
              <a:rPr lang="ja-JP" altLang="en-US" dirty="0" smtClean="0"/>
              <a:t>力を抜いて脱力している時間は十分に取ること。この時間がリラックスの時間である。</a:t>
            </a:r>
            <a:endParaRPr lang="en-US" altLang="ja-JP" dirty="0" smtClean="0"/>
          </a:p>
          <a:p>
            <a:r>
              <a:rPr lang="ja-JP" altLang="en-US" dirty="0" smtClean="0"/>
              <a:t>脱力している間に生じた体の感覚に意識を向けるよう促す。</a:t>
            </a:r>
            <a:endParaRPr lang="en-US" altLang="ja-JP" dirty="0" smtClean="0"/>
          </a:p>
          <a:p>
            <a:r>
              <a:rPr lang="ja-JP" altLang="en-US" dirty="0" smtClean="0"/>
              <a:t>典型的にはリラックス時に力を入れていた部位に「あったかくなった感じ」「重くなった感じ」が生じる。</a:t>
            </a:r>
            <a:endParaRPr lang="en-US" altLang="ja-JP" dirty="0" smtClean="0"/>
          </a:p>
          <a:p>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478EF1F-900D-477B-8F88-1623B4011B01}" type="slidenum">
              <a:rPr kumimoji="1" lang="ja-JP" altLang="en-US" smtClean="0"/>
              <a:pPr/>
              <a:t>9</a:t>
            </a:fld>
            <a:endParaRPr kumimoji="1" lang="ja-JP" altLang="en-US"/>
          </a:p>
        </p:txBody>
      </p:sp>
    </p:spTree>
    <p:extLst>
      <p:ext uri="{BB962C8B-B14F-4D97-AF65-F5344CB8AC3E}">
        <p14:creationId xmlns:p14="http://schemas.microsoft.com/office/powerpoint/2010/main" val="3619046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FA85F65B-8D2F-4773-B72A-6B4B6D1DDB1E}" type="datetime1">
              <a:rPr kumimoji="1" lang="ja-JP" altLang="en-US" smtClean="0"/>
              <a:t>2016/2/19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FE56FCD-5AD8-4941-8595-D786340131AB}" type="datetime1">
              <a:rPr kumimoji="1" lang="ja-JP" altLang="en-US" smtClean="0"/>
              <a:t>2016/2/19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0A1779D-F532-463A-AD18-F28DA2CEC1A2}" type="datetime1">
              <a:rPr kumimoji="1" lang="ja-JP" altLang="en-US" smtClean="0"/>
              <a:t>2016/2/19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77F062B-3F93-4025-8145-A2A0CC09D331}" type="datetime1">
              <a:rPr kumimoji="1" lang="ja-JP" altLang="en-US" smtClean="0"/>
              <a:t>2016/2/19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lvl1pPr>
              <a:defRPr sz="2000">
                <a:solidFill>
                  <a:schemeClr val="tx1"/>
                </a:solidFill>
              </a:defRPr>
            </a:lvl1pPr>
          </a:lstStyle>
          <a:p>
            <a:fld id="{604623E0-93D2-4EDA-B2F8-7DBFCC7D0985}" type="slidenum">
              <a:rPr lang="ja-JP" altLang="en-US" smtClean="0"/>
              <a:pPr/>
              <a:t>‹#›</a:t>
            </a:fld>
            <a:endParaRPr lang="ja-JP" altLang="en-US" dirty="0"/>
          </a:p>
        </p:txBody>
      </p:sp>
      <p:cxnSp>
        <p:nvCxnSpPr>
          <p:cNvPr id="8" name="直線コネクタ 7"/>
          <p:cNvCxnSpPr/>
          <p:nvPr userDrawn="1"/>
        </p:nvCxnSpPr>
        <p:spPr>
          <a:xfrm>
            <a:off x="323528" y="1196752"/>
            <a:ext cx="849694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B107374F-C631-45F3-A0BA-289E3D2AAFF5}" type="datetime1">
              <a:rPr kumimoji="1" lang="ja-JP" altLang="en-US" smtClean="0"/>
              <a:t>2016/2/19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C39A101-5C71-4A00-9D84-9AC481D10CF0}" type="datetime1">
              <a:rPr kumimoji="1" lang="ja-JP" altLang="en-US" smtClean="0"/>
              <a:t>2016/2/19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02B98AD-DD10-43D9-9EA3-8DB9BC493475}" type="datetime1">
              <a:rPr kumimoji="1" lang="ja-JP" altLang="en-US" smtClean="0"/>
              <a:t>2016/2/19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1521294-71FD-4108-8331-D4D884E355A6}" type="datetime1">
              <a:rPr kumimoji="1" lang="ja-JP" altLang="en-US" smtClean="0"/>
              <a:t>2016/2/19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FB47B8F-A2D8-4CA1-A8E2-F8FC4823A3ED}" type="datetime1">
              <a:rPr kumimoji="1" lang="ja-JP" altLang="en-US" smtClean="0"/>
              <a:t>2016/2/19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258E043-2A1D-40E1-BC38-F254AC65A6E5}" type="datetime1">
              <a:rPr kumimoji="1" lang="ja-JP" altLang="en-US" smtClean="0"/>
              <a:t>2016/2/19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7BC1A26-057F-4607-9791-6C820AA1F861}" type="datetime1">
              <a:rPr kumimoji="1" lang="ja-JP" altLang="en-US" smtClean="0"/>
              <a:t>2016/2/19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907F01-5C3A-47AC-99A5-7F14FE07795F}" type="datetime1">
              <a:rPr kumimoji="1" lang="ja-JP" altLang="en-US" smtClean="0"/>
              <a:t>2016/2/19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im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im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4.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asakura.co.jp/books/isbn/978-4-254-30112-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2708920"/>
            <a:ext cx="7772400" cy="1470025"/>
          </a:xfrm>
        </p:spPr>
        <p:txBody>
          <a:bodyPr>
            <a:normAutofit/>
          </a:bodyPr>
          <a:lstStyle/>
          <a:p>
            <a:r>
              <a:rPr kumimoji="1" lang="ja-JP" altLang="en-US" sz="5400" dirty="0" smtClean="0"/>
              <a:t>呼吸法と</a:t>
            </a:r>
            <a:r>
              <a:rPr kumimoji="1" lang="ja-JP" altLang="en-US" sz="6000" dirty="0" smtClean="0"/>
              <a:t>リラックス法</a:t>
            </a:r>
            <a:endParaRPr kumimoji="1" lang="ja-JP" altLang="en-US" sz="6000" dirty="0"/>
          </a:p>
        </p:txBody>
      </p:sp>
      <p:sp>
        <p:nvSpPr>
          <p:cNvPr id="3" name="サブタイトル 2"/>
          <p:cNvSpPr>
            <a:spLocks noGrp="1"/>
          </p:cNvSpPr>
          <p:nvPr>
            <p:ph type="subTitle" idx="1"/>
          </p:nvPr>
        </p:nvSpPr>
        <p:spPr>
          <a:xfrm>
            <a:off x="1475656" y="1772816"/>
            <a:ext cx="6400800" cy="888504"/>
          </a:xfrm>
        </p:spPr>
        <p:txBody>
          <a:bodyPr>
            <a:normAutofit/>
          </a:bodyPr>
          <a:lstStyle/>
          <a:p>
            <a:r>
              <a:rPr kumimoji="1" lang="ja-JP" altLang="en-US" sz="4400" dirty="0" smtClean="0">
                <a:solidFill>
                  <a:schemeClr val="tx1"/>
                </a:solidFill>
              </a:rPr>
              <a:t>入門！認知行動療法</a:t>
            </a:r>
            <a:endParaRPr kumimoji="1" lang="en-US" altLang="ja-JP" sz="4400" dirty="0" smtClean="0">
              <a:solidFill>
                <a:schemeClr val="tx1"/>
              </a:solidFill>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z="2000" smtClean="0">
                <a:solidFill>
                  <a:schemeClr val="tx1"/>
                </a:solidFill>
              </a:rPr>
              <a:pPr/>
              <a:t>1</a:t>
            </a:fld>
            <a:endParaRPr kumimoji="1" lang="ja-JP" altLang="en-US" sz="2000" dirty="0">
              <a:solidFill>
                <a:schemeClr val="tx1"/>
              </a:solidFill>
            </a:endParaRPr>
          </a:p>
        </p:txBody>
      </p:sp>
      <p:pic>
        <p:nvPicPr>
          <p:cNvPr id="5" name="図 4"/>
          <p:cNvPicPr>
            <a:picLocks/>
          </p:cNvPicPr>
          <p:nvPr/>
        </p:nvPicPr>
        <p:blipFill>
          <a:blip r:embed="rId3">
            <a:extLst>
              <a:ext uri="{28A0092B-C50C-407E-A947-70E740481C1C}">
                <a14:useLocalDpi xmlns:a14="http://schemas.microsoft.com/office/drawing/2010/main" val="0"/>
              </a:ext>
            </a:extLst>
          </a:blip>
          <a:stretch>
            <a:fillRect/>
          </a:stretch>
        </p:blipFill>
        <p:spPr>
          <a:xfrm>
            <a:off x="12700" y="12700"/>
            <a:ext cx="804672" cy="283464"/>
          </a:xfrm>
          <a:prstGeom prst="rect">
            <a:avLst/>
          </a:prstGeom>
        </p:spPr>
      </p:pic>
      <p:pic>
        <p:nvPicPr>
          <p:cNvPr id="6" name="図 5"/>
          <p:cNvPicPr>
            <a:picLocks/>
          </p:cNvPicPr>
          <p:nvPr/>
        </p:nvPicPr>
        <p:blipFill>
          <a:blip r:embed="rId4">
            <a:extLst>
              <a:ext uri="{28A0092B-C50C-407E-A947-70E740481C1C}">
                <a14:useLocalDpi xmlns:a14="http://schemas.microsoft.com/office/drawing/2010/main" val="0"/>
              </a:ext>
            </a:extLst>
          </a:blip>
          <a:stretch>
            <a:fillRect/>
          </a:stretch>
        </p:blipFill>
        <p:spPr>
          <a:xfrm>
            <a:off x="12700" y="12700"/>
            <a:ext cx="804672" cy="28346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76672"/>
            <a:ext cx="8229600" cy="792088"/>
          </a:xfrm>
        </p:spPr>
        <p:txBody>
          <a:bodyPr/>
          <a:lstStyle/>
          <a:p>
            <a:r>
              <a:rPr kumimoji="1" lang="ja-JP" altLang="en-US" dirty="0" smtClean="0"/>
              <a:t>首の</a:t>
            </a:r>
            <a:r>
              <a:rPr lang="ja-JP" altLang="en-US" dirty="0" smtClean="0"/>
              <a:t>リラックス</a:t>
            </a:r>
            <a:r>
              <a:rPr lang="ja-JP" altLang="en-US" dirty="0"/>
              <a:t>法</a:t>
            </a:r>
            <a:endParaRPr kumimoji="1" lang="ja-JP" altLang="en-US" dirty="0"/>
          </a:p>
        </p:txBody>
      </p:sp>
      <p:pic>
        <p:nvPicPr>
          <p:cNvPr id="4" name="コンテンツ プレースホルダ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720" t="12506" r="6197" b="2059"/>
          <a:stretch/>
        </p:blipFill>
        <p:spPr>
          <a:xfrm>
            <a:off x="9102657" y="1797887"/>
            <a:ext cx="6508889" cy="5317162"/>
          </a:xfrm>
          <a:prstGeom prst="rect">
            <a:avLst/>
          </a:prstGeom>
        </p:spPr>
      </p:pic>
      <p:sp>
        <p:nvSpPr>
          <p:cNvPr id="3" name="スライド番号プレースホルダー 2"/>
          <p:cNvSpPr>
            <a:spLocks noGrp="1"/>
          </p:cNvSpPr>
          <p:nvPr>
            <p:ph type="sldNum" sz="quarter" idx="12"/>
          </p:nvPr>
        </p:nvSpPr>
        <p:spPr/>
        <p:txBody>
          <a:bodyPr/>
          <a:lstStyle/>
          <a:p>
            <a:fld id="{604623E0-93D2-4EDA-B2F8-7DBFCC7D0985}" type="slidenum">
              <a:rPr lang="ja-JP" altLang="en-US" smtClean="0"/>
              <a:pPr/>
              <a:t>10</a:t>
            </a:fld>
            <a:endParaRPr lang="ja-JP" altLang="en-US" dirty="0"/>
          </a:p>
        </p:txBody>
      </p:sp>
      <p:pic>
        <p:nvPicPr>
          <p:cNvPr id="5" name="図 4"/>
          <p:cNvPicPr>
            <a:picLocks noChangeAspect="1"/>
          </p:cNvPicPr>
          <p:nvPr/>
        </p:nvPicPr>
        <p:blipFill rotWithShape="1">
          <a:blip r:embed="rId4">
            <a:extLst>
              <a:ext uri="{28A0092B-C50C-407E-A947-70E740481C1C}">
                <a14:useLocalDpi xmlns:a14="http://schemas.microsoft.com/office/drawing/2010/main" val="0"/>
              </a:ext>
            </a:extLst>
          </a:blip>
          <a:srcRect l="16029" t="12601" r="23330" b="42516"/>
          <a:stretch/>
        </p:blipFill>
        <p:spPr>
          <a:xfrm>
            <a:off x="467544" y="4324109"/>
            <a:ext cx="1614633" cy="1887081"/>
          </a:xfrm>
          <a:prstGeom prst="rect">
            <a:avLst/>
          </a:prstGeom>
        </p:spPr>
      </p:pic>
      <p:pic>
        <p:nvPicPr>
          <p:cNvPr id="6" name="図 5"/>
          <p:cNvPicPr>
            <a:picLocks noChangeAspect="1"/>
          </p:cNvPicPr>
          <p:nvPr/>
        </p:nvPicPr>
        <p:blipFill rotWithShape="1">
          <a:blip r:embed="rId5">
            <a:extLst>
              <a:ext uri="{28A0092B-C50C-407E-A947-70E740481C1C}">
                <a14:useLocalDpi xmlns:a14="http://schemas.microsoft.com/office/drawing/2010/main" val="0"/>
              </a:ext>
            </a:extLst>
          </a:blip>
          <a:srcRect l="17575" t="12110" r="23548" b="42181"/>
          <a:stretch/>
        </p:blipFill>
        <p:spPr>
          <a:xfrm>
            <a:off x="2730114" y="3300675"/>
            <a:ext cx="1567665" cy="1921810"/>
          </a:xfrm>
          <a:prstGeom prst="rect">
            <a:avLst/>
          </a:prstGeom>
        </p:spPr>
      </p:pic>
      <p:pic>
        <p:nvPicPr>
          <p:cNvPr id="8" name="図 7"/>
          <p:cNvPicPr>
            <a:picLocks noChangeAspect="1"/>
          </p:cNvPicPr>
          <p:nvPr/>
        </p:nvPicPr>
        <p:blipFill rotWithShape="1">
          <a:blip r:embed="rId6">
            <a:extLst>
              <a:ext uri="{28A0092B-C50C-407E-A947-70E740481C1C}">
                <a14:useLocalDpi xmlns:a14="http://schemas.microsoft.com/office/drawing/2010/main" val="0"/>
              </a:ext>
            </a:extLst>
          </a:blip>
          <a:srcRect l="7818" t="12018" r="23635" b="43200"/>
          <a:stretch/>
        </p:blipFill>
        <p:spPr>
          <a:xfrm>
            <a:off x="251520" y="1617358"/>
            <a:ext cx="1825139" cy="1882835"/>
          </a:xfrm>
          <a:prstGeom prst="rect">
            <a:avLst/>
          </a:prstGeom>
        </p:spPr>
      </p:pic>
      <p:sp>
        <p:nvSpPr>
          <p:cNvPr id="9" name="左右矢印 8"/>
          <p:cNvSpPr/>
          <p:nvPr/>
        </p:nvSpPr>
        <p:spPr>
          <a:xfrm rot="9044942">
            <a:off x="5858512" y="2239552"/>
            <a:ext cx="1152128" cy="576064"/>
          </a:xfrm>
          <a:prstGeom prst="lef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左右矢印 9"/>
          <p:cNvSpPr/>
          <p:nvPr/>
        </p:nvSpPr>
        <p:spPr>
          <a:xfrm rot="19308003">
            <a:off x="2322506" y="5510701"/>
            <a:ext cx="1152128" cy="576064"/>
          </a:xfrm>
          <a:prstGeom prst="lef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79512" y="1239143"/>
            <a:ext cx="3312368" cy="461665"/>
          </a:xfrm>
          <a:prstGeom prst="rect">
            <a:avLst/>
          </a:prstGeom>
          <a:noFill/>
        </p:spPr>
        <p:txBody>
          <a:bodyPr wrap="square" rtlCol="0">
            <a:spAutoFit/>
          </a:bodyPr>
          <a:lstStyle/>
          <a:p>
            <a:r>
              <a:rPr kumimoji="1" lang="ja-JP" altLang="en-US" sz="2400" dirty="0" smtClean="0"/>
              <a:t>①首を後ろに曲げる。</a:t>
            </a:r>
            <a:endParaRPr kumimoji="1" lang="ja-JP" altLang="en-US" sz="2400" dirty="0"/>
          </a:p>
        </p:txBody>
      </p:sp>
      <p:sp>
        <p:nvSpPr>
          <p:cNvPr id="12" name="テキスト ボックス 11"/>
          <p:cNvSpPr txBox="1"/>
          <p:nvPr/>
        </p:nvSpPr>
        <p:spPr>
          <a:xfrm>
            <a:off x="197483" y="3961092"/>
            <a:ext cx="3312368" cy="461665"/>
          </a:xfrm>
          <a:prstGeom prst="rect">
            <a:avLst/>
          </a:prstGeom>
          <a:noFill/>
        </p:spPr>
        <p:txBody>
          <a:bodyPr wrap="square" rtlCol="0">
            <a:spAutoFit/>
          </a:bodyPr>
          <a:lstStyle/>
          <a:p>
            <a:r>
              <a:rPr lang="ja-JP" altLang="en-US" sz="2400" dirty="0"/>
              <a:t>②</a:t>
            </a:r>
            <a:r>
              <a:rPr kumimoji="1" lang="ja-JP" altLang="en-US" sz="2400" dirty="0" smtClean="0"/>
              <a:t>首を前に曲げる。</a:t>
            </a:r>
            <a:endParaRPr kumimoji="1" lang="ja-JP" altLang="en-US" sz="2400" dirty="0"/>
          </a:p>
        </p:txBody>
      </p:sp>
      <p:pic>
        <p:nvPicPr>
          <p:cNvPr id="13" name="図 12"/>
          <p:cNvPicPr>
            <a:picLocks noChangeAspect="1"/>
          </p:cNvPicPr>
          <p:nvPr/>
        </p:nvPicPr>
        <p:blipFill rotWithShape="1">
          <a:blip r:embed="rId7">
            <a:extLst>
              <a:ext uri="{28A0092B-C50C-407E-A947-70E740481C1C}">
                <a14:useLocalDpi xmlns:a14="http://schemas.microsoft.com/office/drawing/2010/main" val="0"/>
              </a:ext>
            </a:extLst>
          </a:blip>
          <a:srcRect l="21820" t="11097" r="26704" b="41991"/>
          <a:stretch/>
        </p:blipFill>
        <p:spPr>
          <a:xfrm>
            <a:off x="6948265" y="1700810"/>
            <a:ext cx="1370605" cy="1972389"/>
          </a:xfrm>
          <a:prstGeom prst="rect">
            <a:avLst/>
          </a:prstGeom>
        </p:spPr>
      </p:pic>
      <p:pic>
        <p:nvPicPr>
          <p:cNvPr id="14" name="図 13"/>
          <p:cNvPicPr>
            <a:picLocks noChangeAspect="1"/>
          </p:cNvPicPr>
          <p:nvPr/>
        </p:nvPicPr>
        <p:blipFill rotWithShape="1">
          <a:blip r:embed="rId8">
            <a:extLst>
              <a:ext uri="{28A0092B-C50C-407E-A947-70E740481C1C}">
                <a14:useLocalDpi xmlns:a14="http://schemas.microsoft.com/office/drawing/2010/main" val="0"/>
              </a:ext>
            </a:extLst>
          </a:blip>
          <a:srcRect l="23519" t="11466" r="26261" b="42419"/>
          <a:stretch/>
        </p:blipFill>
        <p:spPr>
          <a:xfrm>
            <a:off x="6907246" y="4442448"/>
            <a:ext cx="1337162" cy="1938880"/>
          </a:xfrm>
          <a:prstGeom prst="rect">
            <a:avLst/>
          </a:prstGeom>
        </p:spPr>
      </p:pic>
      <p:pic>
        <p:nvPicPr>
          <p:cNvPr id="15" name="図 14"/>
          <p:cNvPicPr>
            <a:picLocks noChangeAspect="1"/>
          </p:cNvPicPr>
          <p:nvPr/>
        </p:nvPicPr>
        <p:blipFill rotWithShape="1">
          <a:blip r:embed="rId9">
            <a:extLst>
              <a:ext uri="{28A0092B-C50C-407E-A947-70E740481C1C}">
                <a14:useLocalDpi xmlns:a14="http://schemas.microsoft.com/office/drawing/2010/main" val="0"/>
              </a:ext>
            </a:extLst>
          </a:blip>
          <a:srcRect l="22054" t="10538" r="23956" b="41756"/>
          <a:stretch/>
        </p:blipFill>
        <p:spPr>
          <a:xfrm>
            <a:off x="4518888" y="3213217"/>
            <a:ext cx="1437543" cy="2005773"/>
          </a:xfrm>
          <a:prstGeom prst="rect">
            <a:avLst/>
          </a:prstGeom>
        </p:spPr>
      </p:pic>
      <p:sp>
        <p:nvSpPr>
          <p:cNvPr id="16" name="テキスト ボックス 15"/>
          <p:cNvSpPr txBox="1"/>
          <p:nvPr/>
        </p:nvSpPr>
        <p:spPr>
          <a:xfrm>
            <a:off x="6189050" y="1336222"/>
            <a:ext cx="2631422" cy="461665"/>
          </a:xfrm>
          <a:prstGeom prst="rect">
            <a:avLst/>
          </a:prstGeom>
          <a:noFill/>
        </p:spPr>
        <p:txBody>
          <a:bodyPr wrap="square" rtlCol="0">
            <a:spAutoFit/>
          </a:bodyPr>
          <a:lstStyle/>
          <a:p>
            <a:r>
              <a:rPr lang="ja-JP" altLang="en-US" sz="2400" dirty="0"/>
              <a:t>③</a:t>
            </a:r>
            <a:r>
              <a:rPr kumimoji="1" lang="ja-JP" altLang="en-US" sz="2400" dirty="0" smtClean="0"/>
              <a:t>首を右に曲げる。</a:t>
            </a:r>
            <a:endParaRPr kumimoji="1" lang="ja-JP" altLang="en-US" sz="2400" dirty="0"/>
          </a:p>
        </p:txBody>
      </p:sp>
      <p:sp>
        <p:nvSpPr>
          <p:cNvPr id="17" name="テキスト ボックス 16"/>
          <p:cNvSpPr txBox="1"/>
          <p:nvPr/>
        </p:nvSpPr>
        <p:spPr>
          <a:xfrm>
            <a:off x="6154981" y="4047455"/>
            <a:ext cx="2631422" cy="461665"/>
          </a:xfrm>
          <a:prstGeom prst="rect">
            <a:avLst/>
          </a:prstGeom>
          <a:noFill/>
        </p:spPr>
        <p:txBody>
          <a:bodyPr wrap="square" rtlCol="0">
            <a:spAutoFit/>
          </a:bodyPr>
          <a:lstStyle/>
          <a:p>
            <a:r>
              <a:rPr lang="ja-JP" altLang="en-US" sz="2400" dirty="0" smtClean="0"/>
              <a:t>④</a:t>
            </a:r>
            <a:r>
              <a:rPr kumimoji="1" lang="ja-JP" altLang="en-US" sz="2400" dirty="0" smtClean="0"/>
              <a:t>首を左に曲げる。</a:t>
            </a:r>
            <a:endParaRPr kumimoji="1" lang="ja-JP" altLang="en-US" sz="2400" dirty="0"/>
          </a:p>
        </p:txBody>
      </p:sp>
      <p:sp>
        <p:nvSpPr>
          <p:cNvPr id="18" name="左右矢印 17"/>
          <p:cNvSpPr/>
          <p:nvPr/>
        </p:nvSpPr>
        <p:spPr>
          <a:xfrm rot="1672320">
            <a:off x="2433059" y="2136752"/>
            <a:ext cx="1152128" cy="576064"/>
          </a:xfrm>
          <a:prstGeom prst="lef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2926160" y="2854774"/>
            <a:ext cx="3312368" cy="461665"/>
          </a:xfrm>
          <a:prstGeom prst="rect">
            <a:avLst/>
          </a:prstGeom>
          <a:noFill/>
        </p:spPr>
        <p:txBody>
          <a:bodyPr wrap="square" rtlCol="0">
            <a:spAutoFit/>
          </a:bodyPr>
          <a:lstStyle/>
          <a:p>
            <a:r>
              <a:rPr kumimoji="1" lang="ja-JP" altLang="en-US" sz="2400" dirty="0" smtClean="0"/>
              <a:t>首をゆっくり正面に戻す。</a:t>
            </a:r>
            <a:endParaRPr kumimoji="1" lang="ja-JP" altLang="en-US" sz="2400" dirty="0"/>
          </a:p>
        </p:txBody>
      </p:sp>
      <p:sp>
        <p:nvSpPr>
          <p:cNvPr id="20" name="左右矢印 19"/>
          <p:cNvSpPr/>
          <p:nvPr/>
        </p:nvSpPr>
        <p:spPr>
          <a:xfrm rot="2302946">
            <a:off x="5597775" y="5524635"/>
            <a:ext cx="1152128" cy="576064"/>
          </a:xfrm>
          <a:prstGeom prst="lef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22114"/>
          </a:xfrm>
        </p:spPr>
        <p:txBody>
          <a:bodyPr/>
          <a:lstStyle/>
          <a:p>
            <a:r>
              <a:rPr kumimoji="1" lang="ja-JP" altLang="en-US" dirty="0" smtClean="0"/>
              <a:t>肩と上半身の</a:t>
            </a:r>
            <a:r>
              <a:rPr lang="ja-JP" altLang="en-US" dirty="0"/>
              <a:t>リラックス</a:t>
            </a:r>
            <a:r>
              <a:rPr kumimoji="1" lang="ja-JP" altLang="en-US" dirty="0" smtClean="0"/>
              <a:t>法</a:t>
            </a:r>
            <a:endParaRPr kumimoji="1" lang="ja-JP" altLang="en-US" dirty="0"/>
          </a:p>
        </p:txBody>
      </p:sp>
      <p:sp>
        <p:nvSpPr>
          <p:cNvPr id="3" name="スライド番号プレースホルダー 2"/>
          <p:cNvSpPr>
            <a:spLocks noGrp="1"/>
          </p:cNvSpPr>
          <p:nvPr>
            <p:ph type="sldNum" sz="quarter" idx="12"/>
          </p:nvPr>
        </p:nvSpPr>
        <p:spPr/>
        <p:txBody>
          <a:bodyPr/>
          <a:lstStyle/>
          <a:p>
            <a:fld id="{604623E0-93D2-4EDA-B2F8-7DBFCC7D0985}" type="slidenum">
              <a:rPr lang="ja-JP" altLang="en-US" smtClean="0"/>
              <a:pPr/>
              <a:t>11</a:t>
            </a:fld>
            <a:endParaRPr lang="ja-JP" altLang="en-US" dirty="0"/>
          </a:p>
        </p:txBody>
      </p:sp>
      <p:pic>
        <p:nvPicPr>
          <p:cNvPr id="6" name="図 5"/>
          <p:cNvPicPr>
            <a:picLocks noChangeAspect="1"/>
          </p:cNvPicPr>
          <p:nvPr/>
        </p:nvPicPr>
        <p:blipFill rotWithShape="1">
          <a:blip r:embed="rId3">
            <a:extLst>
              <a:ext uri="{28A0092B-C50C-407E-A947-70E740481C1C}">
                <a14:useLocalDpi xmlns:a14="http://schemas.microsoft.com/office/drawing/2010/main" val="0"/>
              </a:ext>
            </a:extLst>
          </a:blip>
          <a:srcRect l="7040" t="10203" r="3312" b="4643"/>
          <a:stretch/>
        </p:blipFill>
        <p:spPr>
          <a:xfrm>
            <a:off x="4143614" y="4242838"/>
            <a:ext cx="1652522" cy="2478637"/>
          </a:xfrm>
          <a:prstGeom prst="rect">
            <a:avLst/>
          </a:prstGeom>
        </p:spPr>
      </p:pic>
      <p:pic>
        <p:nvPicPr>
          <p:cNvPr id="8" name="図 7"/>
          <p:cNvPicPr>
            <a:picLocks noChangeAspect="1"/>
          </p:cNvPicPr>
          <p:nvPr/>
        </p:nvPicPr>
        <p:blipFill rotWithShape="1">
          <a:blip r:embed="rId4">
            <a:extLst>
              <a:ext uri="{28A0092B-C50C-407E-A947-70E740481C1C}">
                <a14:useLocalDpi xmlns:a14="http://schemas.microsoft.com/office/drawing/2010/main" val="0"/>
              </a:ext>
            </a:extLst>
          </a:blip>
          <a:srcRect l="9417" t="10714" r="4299" b="5298"/>
          <a:stretch/>
        </p:blipFill>
        <p:spPr>
          <a:xfrm>
            <a:off x="2555776" y="1357768"/>
            <a:ext cx="1590512" cy="2444697"/>
          </a:xfrm>
          <a:prstGeom prst="rect">
            <a:avLst/>
          </a:prstGeom>
        </p:spPr>
      </p:pic>
      <p:sp>
        <p:nvSpPr>
          <p:cNvPr id="9" name="テキスト ボックス 8"/>
          <p:cNvSpPr txBox="1"/>
          <p:nvPr/>
        </p:nvSpPr>
        <p:spPr>
          <a:xfrm>
            <a:off x="107504" y="1442826"/>
            <a:ext cx="2716558" cy="1569660"/>
          </a:xfrm>
          <a:prstGeom prst="rect">
            <a:avLst/>
          </a:prstGeom>
          <a:noFill/>
        </p:spPr>
        <p:txBody>
          <a:bodyPr wrap="square" rtlCol="0">
            <a:spAutoFit/>
          </a:bodyPr>
          <a:lstStyle/>
          <a:p>
            <a:r>
              <a:rPr lang="ja-JP" altLang="en-US" sz="2400" b="1" dirty="0" smtClean="0"/>
              <a:t>①肩のリラックス法</a:t>
            </a:r>
            <a:endParaRPr lang="en-US" altLang="ja-JP" sz="2400" b="1" dirty="0" smtClean="0"/>
          </a:p>
          <a:p>
            <a:endParaRPr lang="en-US" altLang="ja-JP" sz="2400" dirty="0" smtClean="0"/>
          </a:p>
          <a:p>
            <a:r>
              <a:rPr lang="ja-JP" altLang="en-US" sz="2400" dirty="0" smtClean="0"/>
              <a:t>肩を持ちあげ</a:t>
            </a:r>
            <a:r>
              <a:rPr lang="en-US" altLang="ja-JP" sz="2400" dirty="0" smtClean="0"/>
              <a:t/>
            </a:r>
            <a:br>
              <a:rPr lang="en-US" altLang="ja-JP" sz="2400" dirty="0" smtClean="0"/>
            </a:br>
            <a:r>
              <a:rPr lang="ja-JP" altLang="en-US" sz="2400" dirty="0" smtClean="0"/>
              <a:t>首をすくめる。</a:t>
            </a:r>
            <a:endParaRPr kumimoji="1" lang="ja-JP" altLang="en-US" sz="2400" dirty="0"/>
          </a:p>
        </p:txBody>
      </p:sp>
      <p:sp>
        <p:nvSpPr>
          <p:cNvPr id="11" name="テキスト ボックス 10"/>
          <p:cNvSpPr txBox="1"/>
          <p:nvPr/>
        </p:nvSpPr>
        <p:spPr>
          <a:xfrm>
            <a:off x="1259632" y="4881991"/>
            <a:ext cx="2765728" cy="1200329"/>
          </a:xfrm>
          <a:prstGeom prst="rect">
            <a:avLst/>
          </a:prstGeom>
          <a:noFill/>
        </p:spPr>
        <p:txBody>
          <a:bodyPr wrap="square" rtlCol="0">
            <a:spAutoFit/>
          </a:bodyPr>
          <a:lstStyle/>
          <a:p>
            <a:r>
              <a:rPr kumimoji="1" lang="ja-JP" altLang="en-US" sz="2400" dirty="0" smtClean="0"/>
              <a:t>糸が切れたように</a:t>
            </a:r>
            <a:r>
              <a:rPr kumimoji="1" lang="en-US" altLang="ja-JP" sz="2400" dirty="0" smtClean="0"/>
              <a:t/>
            </a:r>
            <a:br>
              <a:rPr kumimoji="1" lang="en-US" altLang="ja-JP" sz="2400" dirty="0" smtClean="0"/>
            </a:br>
            <a:r>
              <a:rPr kumimoji="1" lang="ja-JP" altLang="en-US" sz="2400" dirty="0" smtClean="0"/>
              <a:t>肩をおろし、</a:t>
            </a:r>
            <a:r>
              <a:rPr kumimoji="1" lang="en-US" altLang="ja-JP" sz="2400" dirty="0" smtClean="0"/>
              <a:t/>
            </a:r>
            <a:br>
              <a:rPr kumimoji="1" lang="en-US" altLang="ja-JP" sz="2400" dirty="0" smtClean="0"/>
            </a:br>
            <a:r>
              <a:rPr kumimoji="1" lang="ja-JP" altLang="en-US" sz="2400" dirty="0" smtClean="0"/>
              <a:t>上半身の力を抜く。</a:t>
            </a:r>
            <a:endParaRPr kumimoji="1" lang="ja-JP" altLang="en-US" sz="2400" dirty="0"/>
          </a:p>
        </p:txBody>
      </p:sp>
      <p:pic>
        <p:nvPicPr>
          <p:cNvPr id="12" name="図 11"/>
          <p:cNvPicPr>
            <a:picLocks noChangeAspect="1"/>
          </p:cNvPicPr>
          <p:nvPr/>
        </p:nvPicPr>
        <p:blipFill rotWithShape="1">
          <a:blip r:embed="rId5">
            <a:extLst>
              <a:ext uri="{28A0092B-C50C-407E-A947-70E740481C1C}">
                <a14:useLocalDpi xmlns:a14="http://schemas.microsoft.com/office/drawing/2010/main" val="0"/>
              </a:ext>
            </a:extLst>
          </a:blip>
          <a:srcRect l="7923" t="9595" r="4195" b="5067"/>
          <a:stretch/>
        </p:blipFill>
        <p:spPr>
          <a:xfrm>
            <a:off x="7212733" y="1292551"/>
            <a:ext cx="1620000" cy="2484000"/>
          </a:xfrm>
          <a:prstGeom prst="rect">
            <a:avLst/>
          </a:prstGeom>
        </p:spPr>
      </p:pic>
      <p:sp>
        <p:nvSpPr>
          <p:cNvPr id="13" name="テキスト ボックス 12"/>
          <p:cNvSpPr txBox="1"/>
          <p:nvPr/>
        </p:nvSpPr>
        <p:spPr>
          <a:xfrm>
            <a:off x="4328536" y="1457233"/>
            <a:ext cx="3250661" cy="2308324"/>
          </a:xfrm>
          <a:prstGeom prst="rect">
            <a:avLst/>
          </a:prstGeom>
          <a:noFill/>
        </p:spPr>
        <p:txBody>
          <a:bodyPr wrap="square" rtlCol="0">
            <a:spAutoFit/>
          </a:bodyPr>
          <a:lstStyle/>
          <a:p>
            <a:r>
              <a:rPr lang="ja-JP" altLang="en-US" sz="2400" b="1" dirty="0"/>
              <a:t>②</a:t>
            </a:r>
            <a:r>
              <a:rPr lang="ja-JP" altLang="en-US" sz="2400" b="1" dirty="0" smtClean="0"/>
              <a:t>上半身のリラックス法</a:t>
            </a:r>
            <a:endParaRPr lang="en-US" altLang="ja-JP" sz="2400" b="1" dirty="0" smtClean="0"/>
          </a:p>
          <a:p>
            <a:endParaRPr lang="en-US" altLang="ja-JP" sz="2400" dirty="0" smtClean="0"/>
          </a:p>
          <a:p>
            <a:r>
              <a:rPr lang="ja-JP" altLang="en-US" sz="2400" dirty="0" smtClean="0"/>
              <a:t>肩と腕と手のリラックスを同時に行う。</a:t>
            </a:r>
            <a:r>
              <a:rPr lang="en-US" altLang="ja-JP" sz="2400" dirty="0" smtClean="0"/>
              <a:t/>
            </a:r>
            <a:br>
              <a:rPr lang="en-US" altLang="ja-JP" sz="2400" dirty="0" smtClean="0"/>
            </a:br>
            <a:r>
              <a:rPr lang="ja-JP" altLang="en-US" sz="2400" dirty="0" smtClean="0"/>
              <a:t>手を握り、腕を曲げ、</a:t>
            </a:r>
            <a:r>
              <a:rPr lang="en-US" altLang="ja-JP" sz="2400" dirty="0" smtClean="0"/>
              <a:t/>
            </a:r>
            <a:br>
              <a:rPr lang="en-US" altLang="ja-JP" sz="2400" dirty="0" smtClean="0"/>
            </a:br>
            <a:r>
              <a:rPr lang="ja-JP" altLang="en-US" sz="2400" dirty="0" smtClean="0"/>
              <a:t>脇をしめ、肩を上げる。</a:t>
            </a:r>
            <a:endParaRPr kumimoji="1" lang="ja-JP" altLang="en-US" sz="2400" dirty="0"/>
          </a:p>
        </p:txBody>
      </p:sp>
      <p:sp>
        <p:nvSpPr>
          <p:cNvPr id="14" name="左右矢印 13"/>
          <p:cNvSpPr/>
          <p:nvPr/>
        </p:nvSpPr>
        <p:spPr>
          <a:xfrm rot="2450464">
            <a:off x="3225572" y="4041788"/>
            <a:ext cx="1152128" cy="576064"/>
          </a:xfrm>
          <a:prstGeom prst="lef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左右矢印 14"/>
          <p:cNvSpPr/>
          <p:nvPr/>
        </p:nvSpPr>
        <p:spPr>
          <a:xfrm rot="8412377">
            <a:off x="5843426" y="4003953"/>
            <a:ext cx="1152128" cy="576064"/>
          </a:xfrm>
          <a:prstGeom prst="lef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5953866" y="4941510"/>
            <a:ext cx="2880320" cy="1355321"/>
          </a:xfrm>
          <a:prstGeom prst="roundRect">
            <a:avLst>
              <a:gd name="adj" fmla="val 7425"/>
            </a:avLst>
          </a:prstGeom>
          <a:solidFill>
            <a:srgbClr val="0000FF"/>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力を抜いた時</a:t>
            </a:r>
            <a:r>
              <a:rPr lang="ja-JP" altLang="en-US" sz="2400" dirty="0" smtClean="0"/>
              <a:t>に</a:t>
            </a:r>
            <a:r>
              <a:rPr lang="en-US" altLang="ja-JP" sz="2400" dirty="0" smtClean="0"/>
              <a:t/>
            </a:r>
            <a:br>
              <a:rPr lang="en-US" altLang="ja-JP" sz="2400" dirty="0" smtClean="0"/>
            </a:br>
            <a:r>
              <a:rPr lang="ja-JP" altLang="en-US" sz="2400" dirty="0" smtClean="0"/>
              <a:t>上半身</a:t>
            </a:r>
            <a:r>
              <a:rPr lang="ja-JP" altLang="en-US" sz="2400" dirty="0"/>
              <a:t>に生じた感覚をよく味わいましょう</a:t>
            </a:r>
            <a:r>
              <a:rPr lang="ja-JP" altLang="en-US" sz="2400" dirty="0" smtClean="0"/>
              <a:t>。</a:t>
            </a:r>
            <a:endParaRPr lang="ja-JP" alt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04664"/>
            <a:ext cx="8229600" cy="778098"/>
          </a:xfrm>
        </p:spPr>
        <p:txBody>
          <a:bodyPr>
            <a:normAutofit fontScale="90000"/>
          </a:bodyPr>
          <a:lstStyle/>
          <a:p>
            <a:r>
              <a:rPr lang="ja-JP" altLang="ja-JP" b="1" dirty="0" smtClean="0"/>
              <a:t> </a:t>
            </a:r>
            <a:r>
              <a:rPr lang="ja-JP" altLang="ja-JP" sz="4900" dirty="0" smtClean="0"/>
              <a:t>背中とお</a:t>
            </a:r>
            <a:r>
              <a:rPr lang="ja-JP" altLang="en-US" sz="4900" dirty="0" smtClean="0"/>
              <a:t>なか</a:t>
            </a:r>
            <a:r>
              <a:rPr lang="ja-JP" altLang="ja-JP" sz="4900" dirty="0" smtClean="0"/>
              <a:t>の</a:t>
            </a:r>
            <a:r>
              <a:rPr lang="ja-JP" altLang="en-US" sz="4900" dirty="0"/>
              <a:t>リラックス</a:t>
            </a:r>
            <a:r>
              <a:rPr lang="ja-JP" altLang="en-US" sz="4900" dirty="0" smtClean="0"/>
              <a:t>法</a:t>
            </a:r>
            <a:endParaRPr kumimoji="1" lang="ja-JP" altLang="en-US" sz="4900" dirty="0"/>
          </a:p>
        </p:txBody>
      </p:sp>
      <p:pic>
        <p:nvPicPr>
          <p:cNvPr id="4" name="コンテンツ プレースホルダ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967" t="10874" r="5047" b="823"/>
          <a:stretch/>
        </p:blipFill>
        <p:spPr>
          <a:xfrm>
            <a:off x="9756576" y="3429000"/>
            <a:ext cx="7019023" cy="5449205"/>
          </a:xfrm>
          <a:prstGeom prst="rect">
            <a:avLst/>
          </a:prstGeom>
        </p:spPr>
      </p:pic>
      <p:sp>
        <p:nvSpPr>
          <p:cNvPr id="3" name="スライド番号プレースホルダー 2"/>
          <p:cNvSpPr>
            <a:spLocks noGrp="1"/>
          </p:cNvSpPr>
          <p:nvPr>
            <p:ph type="sldNum" sz="quarter" idx="12"/>
          </p:nvPr>
        </p:nvSpPr>
        <p:spPr/>
        <p:txBody>
          <a:bodyPr/>
          <a:lstStyle/>
          <a:p>
            <a:fld id="{604623E0-93D2-4EDA-B2F8-7DBFCC7D0985}" type="slidenum">
              <a:rPr lang="ja-JP" altLang="en-US" smtClean="0"/>
              <a:pPr/>
              <a:t>12</a:t>
            </a:fld>
            <a:endParaRPr lang="ja-JP" altLang="en-US" dirty="0"/>
          </a:p>
        </p:txBody>
      </p:sp>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l="4406" t="4879" r="1560" b="3847"/>
          <a:stretch/>
        </p:blipFill>
        <p:spPr>
          <a:xfrm>
            <a:off x="251521" y="2572581"/>
            <a:ext cx="1540774" cy="2361579"/>
          </a:xfrm>
          <a:prstGeom prst="rect">
            <a:avLst/>
          </a:prstGeom>
        </p:spPr>
      </p:pic>
      <p:pic>
        <p:nvPicPr>
          <p:cNvPr id="6" name="図 5"/>
          <p:cNvPicPr>
            <a:picLocks noChangeAspect="1"/>
          </p:cNvPicPr>
          <p:nvPr/>
        </p:nvPicPr>
        <p:blipFill rotWithShape="1">
          <a:blip r:embed="rId5" cstate="print">
            <a:extLst>
              <a:ext uri="{28A0092B-C50C-407E-A947-70E740481C1C}">
                <a14:useLocalDpi xmlns:a14="http://schemas.microsoft.com/office/drawing/2010/main" val="0"/>
              </a:ext>
            </a:extLst>
          </a:blip>
          <a:srcRect l="7040" t="10203" r="3312" b="4643"/>
          <a:stretch/>
        </p:blipFill>
        <p:spPr>
          <a:xfrm>
            <a:off x="2755961" y="2728123"/>
            <a:ext cx="1468908" cy="2203233"/>
          </a:xfrm>
          <a:prstGeom prst="rect">
            <a:avLst/>
          </a:prstGeom>
        </p:spPr>
      </p:pic>
      <p:pic>
        <p:nvPicPr>
          <p:cNvPr id="7" name="図 6"/>
          <p:cNvPicPr>
            <a:picLocks noChangeAspect="1"/>
          </p:cNvPicPr>
          <p:nvPr/>
        </p:nvPicPr>
        <p:blipFill rotWithShape="1">
          <a:blip r:embed="rId6" cstate="print">
            <a:extLst>
              <a:ext uri="{28A0092B-C50C-407E-A947-70E740481C1C}">
                <a14:useLocalDpi xmlns:a14="http://schemas.microsoft.com/office/drawing/2010/main" val="0"/>
              </a:ext>
            </a:extLst>
          </a:blip>
          <a:srcRect l="2980" t="7851" r="16949" b="5879"/>
          <a:stretch/>
        </p:blipFill>
        <p:spPr>
          <a:xfrm>
            <a:off x="4932040" y="4437252"/>
            <a:ext cx="1311986" cy="2232108"/>
          </a:xfrm>
          <a:prstGeom prst="rect">
            <a:avLst/>
          </a:prstGeom>
        </p:spPr>
      </p:pic>
      <p:pic>
        <p:nvPicPr>
          <p:cNvPr id="8" name="図 7"/>
          <p:cNvPicPr>
            <a:picLocks noChangeAspect="1"/>
          </p:cNvPicPr>
          <p:nvPr/>
        </p:nvPicPr>
        <p:blipFill rotWithShape="1">
          <a:blip r:embed="rId7" cstate="print">
            <a:extLst>
              <a:ext uri="{28A0092B-C50C-407E-A947-70E740481C1C}">
                <a14:useLocalDpi xmlns:a14="http://schemas.microsoft.com/office/drawing/2010/main" val="0"/>
              </a:ext>
            </a:extLst>
          </a:blip>
          <a:srcRect l="9127" t="6885" r="10023" b="2950"/>
          <a:stretch/>
        </p:blipFill>
        <p:spPr>
          <a:xfrm>
            <a:off x="5076056" y="1744187"/>
            <a:ext cx="1324750" cy="2332885"/>
          </a:xfrm>
          <a:prstGeom prst="rect">
            <a:avLst/>
          </a:prstGeom>
        </p:spPr>
      </p:pic>
      <p:sp>
        <p:nvSpPr>
          <p:cNvPr id="9" name="テキスト ボックス 8"/>
          <p:cNvSpPr txBox="1"/>
          <p:nvPr/>
        </p:nvSpPr>
        <p:spPr>
          <a:xfrm>
            <a:off x="6732240" y="1756688"/>
            <a:ext cx="2156300" cy="1200329"/>
          </a:xfrm>
          <a:prstGeom prst="rect">
            <a:avLst/>
          </a:prstGeom>
          <a:noFill/>
        </p:spPr>
        <p:txBody>
          <a:bodyPr wrap="square" rtlCol="0">
            <a:spAutoFit/>
          </a:bodyPr>
          <a:lstStyle/>
          <a:p>
            <a:r>
              <a:rPr lang="ja-JP" altLang="en-US" sz="2400" dirty="0"/>
              <a:t>両手</a:t>
            </a:r>
            <a:r>
              <a:rPr lang="ja-JP" altLang="en-US" sz="2400" dirty="0" smtClean="0"/>
              <a:t>をへその</a:t>
            </a:r>
            <a:r>
              <a:rPr lang="en-US" altLang="ja-JP" sz="2400" dirty="0" smtClean="0"/>
              <a:t/>
            </a:r>
            <a:br>
              <a:rPr lang="en-US" altLang="ja-JP" sz="2400" dirty="0" smtClean="0"/>
            </a:br>
            <a:r>
              <a:rPr lang="ja-JP" altLang="en-US" sz="2400" dirty="0" smtClean="0"/>
              <a:t>下に当て、</a:t>
            </a:r>
            <a:r>
              <a:rPr lang="en-US" altLang="ja-JP" sz="2400" dirty="0" smtClean="0"/>
              <a:t/>
            </a:r>
            <a:br>
              <a:rPr lang="en-US" altLang="ja-JP" sz="2400" dirty="0" smtClean="0"/>
            </a:br>
            <a:r>
              <a:rPr lang="ja-JP" altLang="en-US" sz="2400" dirty="0" smtClean="0"/>
              <a:t>鼻から息を吸う。</a:t>
            </a:r>
            <a:endParaRPr kumimoji="1" lang="ja-JP" altLang="en-US" sz="2400" dirty="0"/>
          </a:p>
        </p:txBody>
      </p:sp>
      <p:sp>
        <p:nvSpPr>
          <p:cNvPr id="10" name="テキスト ボックス 9"/>
          <p:cNvSpPr txBox="1"/>
          <p:nvPr/>
        </p:nvSpPr>
        <p:spPr>
          <a:xfrm>
            <a:off x="6275290" y="4168443"/>
            <a:ext cx="2867566" cy="1938992"/>
          </a:xfrm>
          <a:prstGeom prst="rect">
            <a:avLst/>
          </a:prstGeom>
          <a:noFill/>
        </p:spPr>
        <p:txBody>
          <a:bodyPr wrap="square" rtlCol="0">
            <a:spAutoFit/>
          </a:bodyPr>
          <a:lstStyle/>
          <a:p>
            <a:r>
              <a:rPr lang="ja-JP" altLang="en-US" sz="2400" dirty="0" smtClean="0"/>
              <a:t>息を止め、</a:t>
            </a:r>
            <a:r>
              <a:rPr lang="en-US" altLang="ja-JP" sz="2400" dirty="0" smtClean="0"/>
              <a:t/>
            </a:r>
            <a:br>
              <a:rPr lang="en-US" altLang="ja-JP" sz="2400" dirty="0" smtClean="0"/>
            </a:br>
            <a:r>
              <a:rPr lang="ja-JP" altLang="en-US" sz="2400" dirty="0" smtClean="0"/>
              <a:t>手でおなかを押さえ、</a:t>
            </a:r>
            <a:r>
              <a:rPr lang="en-US" altLang="ja-JP" sz="2400" dirty="0" smtClean="0"/>
              <a:t/>
            </a:r>
            <a:br>
              <a:rPr lang="en-US" altLang="ja-JP" sz="2400" dirty="0" smtClean="0"/>
            </a:br>
            <a:r>
              <a:rPr lang="ja-JP" altLang="en-US" sz="2400" dirty="0" smtClean="0"/>
              <a:t>手を押し出すように腹筋に力を入れる。</a:t>
            </a:r>
            <a:endParaRPr lang="en-US" altLang="ja-JP" sz="2400" dirty="0" smtClean="0"/>
          </a:p>
          <a:p>
            <a:endParaRPr kumimoji="1" lang="ja-JP" altLang="en-US" sz="2400" dirty="0"/>
          </a:p>
        </p:txBody>
      </p:sp>
      <p:sp>
        <p:nvSpPr>
          <p:cNvPr id="11" name="テキスト ボックス 10"/>
          <p:cNvSpPr txBox="1"/>
          <p:nvPr/>
        </p:nvSpPr>
        <p:spPr>
          <a:xfrm>
            <a:off x="179512" y="1244926"/>
            <a:ext cx="3096344" cy="461665"/>
          </a:xfrm>
          <a:prstGeom prst="rect">
            <a:avLst/>
          </a:prstGeom>
          <a:noFill/>
        </p:spPr>
        <p:txBody>
          <a:bodyPr wrap="square" rtlCol="0">
            <a:spAutoFit/>
          </a:bodyPr>
          <a:lstStyle/>
          <a:p>
            <a:r>
              <a:rPr kumimoji="1" lang="ja-JP" altLang="en-US" sz="2400" b="1" dirty="0" smtClean="0"/>
              <a:t>①背中のリラックス法</a:t>
            </a:r>
            <a:endParaRPr kumimoji="1" lang="ja-JP" altLang="en-US" sz="2400" b="1" dirty="0"/>
          </a:p>
        </p:txBody>
      </p:sp>
      <p:sp>
        <p:nvSpPr>
          <p:cNvPr id="12" name="左右矢印 11"/>
          <p:cNvSpPr/>
          <p:nvPr/>
        </p:nvSpPr>
        <p:spPr>
          <a:xfrm>
            <a:off x="1954643" y="3776491"/>
            <a:ext cx="800177" cy="576064"/>
          </a:xfrm>
          <a:prstGeom prst="lef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814070" y="4985424"/>
            <a:ext cx="2648267" cy="830997"/>
          </a:xfrm>
          <a:prstGeom prst="rect">
            <a:avLst/>
          </a:prstGeom>
          <a:noFill/>
        </p:spPr>
        <p:txBody>
          <a:bodyPr wrap="square" rtlCol="0">
            <a:spAutoFit/>
          </a:bodyPr>
          <a:lstStyle/>
          <a:p>
            <a:r>
              <a:rPr lang="ja-JP" altLang="en-US" sz="2400" dirty="0" smtClean="0"/>
              <a:t>ストン</a:t>
            </a:r>
            <a:r>
              <a:rPr lang="ja-JP" altLang="en-US" sz="2400" dirty="0"/>
              <a:t>と</a:t>
            </a:r>
            <a:r>
              <a:rPr kumimoji="1" lang="ja-JP" altLang="en-US" sz="2400" dirty="0" smtClean="0"/>
              <a:t>力を抜き、</a:t>
            </a:r>
            <a:r>
              <a:rPr kumimoji="1" lang="ja-JP" altLang="en-US" sz="2400" dirty="0" err="1" smtClean="0"/>
              <a:t>ふ</a:t>
            </a:r>
            <a:r>
              <a:rPr kumimoji="1" lang="ja-JP" altLang="en-US" sz="2400" dirty="0" smtClean="0"/>
              <a:t>ーっと息を吐く。</a:t>
            </a:r>
            <a:endParaRPr kumimoji="1" lang="ja-JP" altLang="en-US" sz="2400" dirty="0"/>
          </a:p>
        </p:txBody>
      </p:sp>
      <p:sp>
        <p:nvSpPr>
          <p:cNvPr id="17" name="テキスト ボックス 16"/>
          <p:cNvSpPr txBox="1"/>
          <p:nvPr/>
        </p:nvSpPr>
        <p:spPr>
          <a:xfrm>
            <a:off x="179512" y="1724086"/>
            <a:ext cx="3655184" cy="830997"/>
          </a:xfrm>
          <a:prstGeom prst="rect">
            <a:avLst/>
          </a:prstGeom>
          <a:noFill/>
        </p:spPr>
        <p:txBody>
          <a:bodyPr wrap="square" rtlCol="0">
            <a:spAutoFit/>
          </a:bodyPr>
          <a:lstStyle/>
          <a:p>
            <a:r>
              <a:rPr kumimoji="1" lang="ja-JP" altLang="en-US" sz="2400" dirty="0" smtClean="0"/>
              <a:t>腕を後ろに引き、</a:t>
            </a:r>
            <a:r>
              <a:rPr kumimoji="1" lang="en-US" altLang="ja-JP" sz="2400" dirty="0" smtClean="0"/>
              <a:t/>
            </a:r>
            <a:br>
              <a:rPr kumimoji="1" lang="en-US" altLang="ja-JP" sz="2400" dirty="0" smtClean="0"/>
            </a:br>
            <a:r>
              <a:rPr kumimoji="1" lang="ja-JP" altLang="en-US" sz="2400" dirty="0" smtClean="0"/>
              <a:t>胸とおなかを前に突き出す。</a:t>
            </a:r>
            <a:endParaRPr kumimoji="1" lang="ja-JP" altLang="en-US" sz="2400" dirty="0"/>
          </a:p>
        </p:txBody>
      </p:sp>
      <p:sp>
        <p:nvSpPr>
          <p:cNvPr id="19" name="テキスト ボックス 18"/>
          <p:cNvSpPr txBox="1"/>
          <p:nvPr/>
        </p:nvSpPr>
        <p:spPr>
          <a:xfrm>
            <a:off x="5384053" y="1311151"/>
            <a:ext cx="3313091" cy="461665"/>
          </a:xfrm>
          <a:prstGeom prst="rect">
            <a:avLst/>
          </a:prstGeom>
          <a:noFill/>
        </p:spPr>
        <p:txBody>
          <a:bodyPr wrap="square" rtlCol="0">
            <a:spAutoFit/>
          </a:bodyPr>
          <a:lstStyle/>
          <a:p>
            <a:r>
              <a:rPr lang="ja-JP" altLang="en-US" sz="2400" b="1" dirty="0"/>
              <a:t>②</a:t>
            </a:r>
            <a:r>
              <a:rPr kumimoji="1" lang="ja-JP" altLang="en-US" sz="2400" b="1" dirty="0" smtClean="0"/>
              <a:t>おなかのリラックス法</a:t>
            </a:r>
            <a:endParaRPr kumimoji="1" lang="ja-JP" altLang="en-US" sz="2400" b="1" dirty="0"/>
          </a:p>
        </p:txBody>
      </p:sp>
      <p:sp>
        <p:nvSpPr>
          <p:cNvPr id="21" name="右矢印 20"/>
          <p:cNvSpPr/>
          <p:nvPr/>
        </p:nvSpPr>
        <p:spPr>
          <a:xfrm rot="19715763">
            <a:off x="4248560" y="3039675"/>
            <a:ext cx="667568" cy="50405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rot="5400000">
            <a:off x="5616116" y="3897052"/>
            <a:ext cx="432048" cy="50405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右矢印 22"/>
          <p:cNvSpPr/>
          <p:nvPr/>
        </p:nvSpPr>
        <p:spPr>
          <a:xfrm rot="13777106">
            <a:off x="4067593" y="4835069"/>
            <a:ext cx="762627" cy="50405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04664"/>
            <a:ext cx="8229600" cy="778098"/>
          </a:xfrm>
        </p:spPr>
        <p:txBody>
          <a:bodyPr>
            <a:normAutofit/>
          </a:bodyPr>
          <a:lstStyle/>
          <a:p>
            <a:r>
              <a:rPr lang="ja-JP" altLang="en-US" dirty="0" smtClean="0"/>
              <a:t>脚</a:t>
            </a:r>
            <a:r>
              <a:rPr lang="ja-JP" altLang="ja-JP" dirty="0" smtClean="0"/>
              <a:t>の</a:t>
            </a:r>
            <a:r>
              <a:rPr lang="ja-JP" altLang="en-US" dirty="0" smtClean="0"/>
              <a:t>リラックス法</a:t>
            </a:r>
            <a:endParaRPr kumimoji="1" lang="ja-JP" altLang="en-US" dirty="0"/>
          </a:p>
        </p:txBody>
      </p:sp>
      <p:sp>
        <p:nvSpPr>
          <p:cNvPr id="3" name="スライド番号プレースホルダー 2"/>
          <p:cNvSpPr>
            <a:spLocks noGrp="1"/>
          </p:cNvSpPr>
          <p:nvPr>
            <p:ph type="sldNum" sz="quarter" idx="12"/>
          </p:nvPr>
        </p:nvSpPr>
        <p:spPr/>
        <p:txBody>
          <a:bodyPr/>
          <a:lstStyle/>
          <a:p>
            <a:fld id="{604623E0-93D2-4EDA-B2F8-7DBFCC7D0985}" type="slidenum">
              <a:rPr lang="ja-JP" altLang="en-US" smtClean="0"/>
              <a:pPr/>
              <a:t>13</a:t>
            </a:fld>
            <a:endParaRPr lang="ja-JP" altLang="en-US" dirty="0"/>
          </a:p>
        </p:txBody>
      </p:sp>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l="-872" t="12611" r="4199" b="7242"/>
          <a:stretch/>
        </p:blipFill>
        <p:spPr>
          <a:xfrm>
            <a:off x="5186987" y="2686442"/>
            <a:ext cx="2732426" cy="3577106"/>
          </a:xfrm>
          <a:prstGeom prst="rect">
            <a:avLst/>
          </a:prstGeom>
        </p:spPr>
      </p:pic>
      <p:pic>
        <p:nvPicPr>
          <p:cNvPr id="6" name="図 5"/>
          <p:cNvPicPr>
            <a:picLocks noChangeAspect="1"/>
          </p:cNvPicPr>
          <p:nvPr/>
        </p:nvPicPr>
        <p:blipFill rotWithShape="1">
          <a:blip r:embed="rId4">
            <a:extLst>
              <a:ext uri="{28A0092B-C50C-407E-A947-70E740481C1C}">
                <a14:useLocalDpi xmlns:a14="http://schemas.microsoft.com/office/drawing/2010/main" val="0"/>
              </a:ext>
            </a:extLst>
          </a:blip>
          <a:srcRect l="8553" t="17503" r="18503" b="21274"/>
          <a:stretch/>
        </p:blipFill>
        <p:spPr>
          <a:xfrm>
            <a:off x="827584" y="2708920"/>
            <a:ext cx="2689219" cy="3564122"/>
          </a:xfrm>
          <a:prstGeom prst="rect">
            <a:avLst/>
          </a:prstGeom>
        </p:spPr>
      </p:pic>
      <p:sp>
        <p:nvSpPr>
          <p:cNvPr id="7" name="テキスト ボックス 6"/>
          <p:cNvSpPr txBox="1"/>
          <p:nvPr/>
        </p:nvSpPr>
        <p:spPr>
          <a:xfrm>
            <a:off x="436995" y="1461277"/>
            <a:ext cx="3749356" cy="1200329"/>
          </a:xfrm>
          <a:prstGeom prst="rect">
            <a:avLst/>
          </a:prstGeom>
          <a:noFill/>
        </p:spPr>
        <p:txBody>
          <a:bodyPr wrap="square" rtlCol="0">
            <a:spAutoFit/>
          </a:bodyPr>
          <a:lstStyle/>
          <a:p>
            <a:r>
              <a:rPr kumimoji="1" lang="ja-JP" altLang="en-US" sz="2400" dirty="0" smtClean="0"/>
              <a:t>椅子に深く腰かけ、</a:t>
            </a:r>
            <a:r>
              <a:rPr kumimoji="1" lang="en-US" altLang="ja-JP" sz="2400" dirty="0" smtClean="0"/>
              <a:t/>
            </a:r>
            <a:br>
              <a:rPr kumimoji="1" lang="en-US" altLang="ja-JP" sz="2400" dirty="0" smtClean="0"/>
            </a:br>
            <a:r>
              <a:rPr lang="ja-JP" altLang="en-US" sz="2400" dirty="0" smtClean="0"/>
              <a:t>ひ</a:t>
            </a:r>
            <a:r>
              <a:rPr lang="ja-JP" altLang="en-US" sz="2400" dirty="0"/>
              <a:t>ざ</a:t>
            </a:r>
            <a:r>
              <a:rPr kumimoji="1" lang="ja-JP" altLang="en-US" sz="2400" dirty="0" smtClean="0"/>
              <a:t>を</a:t>
            </a:r>
            <a:r>
              <a:rPr lang="ja-JP" altLang="en-US" sz="2400" dirty="0" smtClean="0"/>
              <a:t>つけ</a:t>
            </a:r>
            <a:r>
              <a:rPr lang="ja-JP" altLang="en-US" sz="2400" dirty="0"/>
              <a:t>て</a:t>
            </a:r>
            <a:r>
              <a:rPr kumimoji="1" lang="ja-JP" altLang="en-US" sz="2400" dirty="0" smtClean="0"/>
              <a:t>脚を伸ばす。つま先は手前に曲げる。</a:t>
            </a:r>
            <a:endParaRPr kumimoji="1" lang="ja-JP" altLang="en-US" sz="2400" dirty="0"/>
          </a:p>
        </p:txBody>
      </p:sp>
      <p:sp>
        <p:nvSpPr>
          <p:cNvPr id="9" name="テキスト ボックス 8"/>
          <p:cNvSpPr txBox="1"/>
          <p:nvPr/>
        </p:nvSpPr>
        <p:spPr>
          <a:xfrm>
            <a:off x="4860032" y="1947544"/>
            <a:ext cx="4037292" cy="461665"/>
          </a:xfrm>
          <a:prstGeom prst="rect">
            <a:avLst/>
          </a:prstGeom>
          <a:noFill/>
        </p:spPr>
        <p:txBody>
          <a:bodyPr wrap="square" rtlCol="0">
            <a:spAutoFit/>
          </a:bodyPr>
          <a:lstStyle/>
          <a:p>
            <a:r>
              <a:rPr kumimoji="1" lang="ja-JP" altLang="en-US" sz="2400" dirty="0" smtClean="0"/>
              <a:t>脚をすとんとおろし、力を抜く。</a:t>
            </a:r>
            <a:endParaRPr kumimoji="1" lang="ja-JP" altLang="en-US" sz="2400" dirty="0"/>
          </a:p>
        </p:txBody>
      </p:sp>
      <p:sp>
        <p:nvSpPr>
          <p:cNvPr id="11" name="左右矢印 10"/>
          <p:cNvSpPr/>
          <p:nvPr/>
        </p:nvSpPr>
        <p:spPr>
          <a:xfrm>
            <a:off x="3923928" y="3659935"/>
            <a:ext cx="1152128" cy="576064"/>
          </a:xfrm>
          <a:prstGeom prst="lef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mj-ea"/>
              </a:rPr>
              <a:t>全身のリラックス法</a:t>
            </a:r>
            <a:endParaRPr kumimoji="1" lang="ja-JP" altLang="en-US" dirty="0">
              <a:latin typeface="+mj-ea"/>
            </a:endParaRPr>
          </a:p>
        </p:txBody>
      </p:sp>
      <p:sp>
        <p:nvSpPr>
          <p:cNvPr id="3074" name="Rectangle 2"/>
          <p:cNvSpPr>
            <a:spLocks noChangeArrowheads="1"/>
          </p:cNvSpPr>
          <p:nvPr/>
        </p:nvSpPr>
        <p:spPr bwMode="auto">
          <a:xfrm>
            <a:off x="899592" y="5949280"/>
            <a:ext cx="73448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a:t>
            </a:r>
            <a:r>
              <a:rPr kumimoji="1" lang="ja-JP" sz="32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cs typeface="Times New Roman" pitchFamily="18" charset="0"/>
              </a:rPr>
              <a:t>これを</a:t>
            </a:r>
            <a:r>
              <a:rPr kumimoji="1" lang="en-US" altLang="ja-JP" sz="32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cs typeface="Times New Roman" pitchFamily="18" charset="0"/>
              </a:rPr>
              <a:t>1</a:t>
            </a:r>
            <a:r>
              <a:rPr kumimoji="1" lang="ja-JP" altLang="en-US" sz="32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cs typeface="Times New Roman" pitchFamily="18" charset="0"/>
              </a:rPr>
              <a:t>日</a:t>
            </a:r>
            <a:r>
              <a:rPr kumimoji="1" lang="en-US" altLang="ja-JP" sz="32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cs typeface="Times New Roman" pitchFamily="18" charset="0"/>
              </a:rPr>
              <a:t>1</a:t>
            </a:r>
            <a:r>
              <a:rPr kumimoji="1" lang="ja-JP" altLang="en-US" sz="32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cs typeface="Times New Roman" pitchFamily="18" charset="0"/>
              </a:rPr>
              <a:t>回～</a:t>
            </a:r>
            <a:r>
              <a:rPr kumimoji="1" lang="en-US" altLang="ja-JP" sz="32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cs typeface="Times New Roman" pitchFamily="18" charset="0"/>
              </a:rPr>
              <a:t>2</a:t>
            </a:r>
            <a:r>
              <a:rPr kumimoji="1" lang="ja-JP" altLang="en-US" sz="32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cs typeface="Times New Roman" pitchFamily="18" charset="0"/>
              </a:rPr>
              <a:t>回やってみましょう</a:t>
            </a:r>
            <a:r>
              <a:rPr kumimoji="1" lang="ja-JP" altLang="en-US" sz="32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a:t>
            </a:r>
            <a:endParaRPr kumimoji="1" lang="ja-JP" altLang="en-US" sz="3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p:txBody>
          <a:bodyPr/>
          <a:lstStyle/>
          <a:p>
            <a:fld id="{604623E0-93D2-4EDA-B2F8-7DBFCC7D0985}" type="slidenum">
              <a:rPr lang="ja-JP" altLang="en-US" smtClean="0"/>
              <a:pPr/>
              <a:t>14</a:t>
            </a:fld>
            <a:endParaRPr lang="ja-JP" altLang="en-US" dirty="0"/>
          </a:p>
        </p:txBody>
      </p:sp>
      <p:pic>
        <p:nvPicPr>
          <p:cNvPr id="6" name="図 5"/>
          <p:cNvPicPr>
            <a:picLocks noChangeAspect="1"/>
          </p:cNvPicPr>
          <p:nvPr/>
        </p:nvPicPr>
        <p:blipFill rotWithShape="1">
          <a:blip r:embed="rId3">
            <a:extLst>
              <a:ext uri="{28A0092B-C50C-407E-A947-70E740481C1C}">
                <a14:useLocalDpi xmlns:a14="http://schemas.microsoft.com/office/drawing/2010/main" val="0"/>
              </a:ext>
            </a:extLst>
          </a:blip>
          <a:srcRect l="-872" t="12611" r="4199" b="7242"/>
          <a:stretch/>
        </p:blipFill>
        <p:spPr>
          <a:xfrm>
            <a:off x="5436096" y="2128529"/>
            <a:ext cx="2415623" cy="3162369"/>
          </a:xfrm>
          <a:prstGeom prst="rect">
            <a:avLst/>
          </a:prstGeom>
        </p:spPr>
      </p:pic>
      <p:pic>
        <p:nvPicPr>
          <p:cNvPr id="5" name="図 4"/>
          <p:cNvPicPr>
            <a:picLocks noChangeAspect="1"/>
          </p:cNvPicPr>
          <p:nvPr/>
        </p:nvPicPr>
        <p:blipFill rotWithShape="1">
          <a:blip r:embed="rId4">
            <a:extLst>
              <a:ext uri="{28A0092B-C50C-407E-A947-70E740481C1C}">
                <a14:useLocalDpi xmlns:a14="http://schemas.microsoft.com/office/drawing/2010/main" val="0"/>
              </a:ext>
            </a:extLst>
          </a:blip>
          <a:srcRect l="7818" t="18149" r="17482" b="19518"/>
          <a:stretch/>
        </p:blipFill>
        <p:spPr>
          <a:xfrm>
            <a:off x="1835696" y="2075661"/>
            <a:ext cx="2447962" cy="3225547"/>
          </a:xfrm>
          <a:prstGeom prst="rect">
            <a:avLst/>
          </a:prstGeom>
        </p:spPr>
      </p:pic>
      <p:sp>
        <p:nvSpPr>
          <p:cNvPr id="8" name="テキスト ボックス 7"/>
          <p:cNvSpPr txBox="1"/>
          <p:nvPr/>
        </p:nvSpPr>
        <p:spPr>
          <a:xfrm>
            <a:off x="4902293" y="1279538"/>
            <a:ext cx="4037292" cy="830997"/>
          </a:xfrm>
          <a:prstGeom prst="rect">
            <a:avLst/>
          </a:prstGeom>
          <a:noFill/>
        </p:spPr>
        <p:txBody>
          <a:bodyPr wrap="square" rtlCol="0">
            <a:spAutoFit/>
          </a:bodyPr>
          <a:lstStyle/>
          <a:p>
            <a:r>
              <a:rPr kumimoji="1" lang="ja-JP" altLang="en-US" sz="2400" dirty="0" smtClean="0"/>
              <a:t>全ての糸が切れたように、全身の力をストンと抜く。</a:t>
            </a:r>
            <a:endParaRPr kumimoji="1" lang="ja-JP" altLang="en-US" sz="2400" dirty="0"/>
          </a:p>
        </p:txBody>
      </p:sp>
      <p:sp>
        <p:nvSpPr>
          <p:cNvPr id="9" name="テキスト ボックス 8"/>
          <p:cNvSpPr txBox="1"/>
          <p:nvPr/>
        </p:nvSpPr>
        <p:spPr>
          <a:xfrm>
            <a:off x="204415" y="1337120"/>
            <a:ext cx="3921773" cy="1938992"/>
          </a:xfrm>
          <a:prstGeom prst="rect">
            <a:avLst/>
          </a:prstGeom>
          <a:noFill/>
        </p:spPr>
        <p:txBody>
          <a:bodyPr wrap="square" rtlCol="0">
            <a:spAutoFit/>
          </a:bodyPr>
          <a:lstStyle/>
          <a:p>
            <a:r>
              <a:rPr lang="ja-JP" altLang="en-US" sz="2400" dirty="0" smtClean="0"/>
              <a:t>脚と肩と腕と手のリラックス</a:t>
            </a:r>
            <a:r>
              <a:rPr lang="en-US" altLang="ja-JP" sz="2400" dirty="0" smtClean="0"/>
              <a:t/>
            </a:r>
            <a:br>
              <a:rPr lang="en-US" altLang="ja-JP" sz="2400" dirty="0" smtClean="0"/>
            </a:br>
            <a:r>
              <a:rPr lang="ja-JP" altLang="en-US" sz="2400" dirty="0" smtClean="0"/>
              <a:t>を同時に行う。</a:t>
            </a:r>
            <a:r>
              <a:rPr lang="en-US" altLang="ja-JP" sz="2400" dirty="0" smtClean="0"/>
              <a:t/>
            </a:r>
            <a:br>
              <a:rPr lang="en-US" altLang="ja-JP" sz="2400" dirty="0" smtClean="0"/>
            </a:br>
            <a:r>
              <a:rPr lang="ja-JP" altLang="en-US" sz="2400" dirty="0" smtClean="0"/>
              <a:t>手を握り、腕を曲げ、</a:t>
            </a:r>
            <a:endParaRPr lang="en-US" altLang="ja-JP" sz="2400" dirty="0" smtClean="0"/>
          </a:p>
          <a:p>
            <a:r>
              <a:rPr lang="ja-JP" altLang="en-US" sz="2400" dirty="0" smtClean="0"/>
              <a:t>脇をしめ、肩を上げ、</a:t>
            </a:r>
            <a:endParaRPr lang="en-US" altLang="ja-JP" sz="2400" dirty="0" smtClean="0"/>
          </a:p>
          <a:p>
            <a:r>
              <a:rPr lang="ja-JP" altLang="en-US" sz="2400" dirty="0" smtClean="0"/>
              <a:t>脚を伸ばす。</a:t>
            </a:r>
            <a:endParaRPr kumimoji="1" lang="ja-JP" altLang="en-US" sz="2400" dirty="0"/>
          </a:p>
        </p:txBody>
      </p:sp>
      <p:sp>
        <p:nvSpPr>
          <p:cNvPr id="10" name="左右矢印 9"/>
          <p:cNvSpPr/>
          <p:nvPr/>
        </p:nvSpPr>
        <p:spPr>
          <a:xfrm>
            <a:off x="4283658" y="3276112"/>
            <a:ext cx="1152128" cy="576064"/>
          </a:xfrm>
          <a:prstGeom prst="lef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262471" y="5308892"/>
            <a:ext cx="4762872" cy="461665"/>
          </a:xfrm>
          <a:prstGeom prst="rect">
            <a:avLst/>
          </a:prstGeom>
          <a:noFill/>
        </p:spPr>
        <p:txBody>
          <a:bodyPr wrap="square" rtlCol="0">
            <a:spAutoFit/>
          </a:bodyPr>
          <a:lstStyle/>
          <a:p>
            <a:r>
              <a:rPr kumimoji="1" lang="ja-JP" altLang="en-US" sz="2400" dirty="0" smtClean="0"/>
              <a:t>最後に</a:t>
            </a:r>
            <a:r>
              <a:rPr kumimoji="1" lang="en-US" altLang="ja-JP" sz="2400" dirty="0" smtClean="0"/>
              <a:t>1</a:t>
            </a:r>
            <a:r>
              <a:rPr kumimoji="1" lang="ja-JP" altLang="en-US" sz="2400" dirty="0" smtClean="0"/>
              <a:t>分間リラックス呼吸をする。</a:t>
            </a:r>
            <a:endParaRPr kumimoji="1" lang="ja-JP" alt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143000"/>
          </a:xfrm>
        </p:spPr>
        <p:txBody>
          <a:bodyPr>
            <a:normAutofit/>
          </a:bodyPr>
          <a:lstStyle/>
          <a:p>
            <a:r>
              <a:rPr kumimoji="1" lang="ja-JP" altLang="en-US" dirty="0" smtClean="0">
                <a:latin typeface="HGP創英角ｺﾞｼｯｸUB" pitchFamily="50" charset="-128"/>
                <a:ea typeface="HGP創英角ｺﾞｼｯｸUB" pitchFamily="50" charset="-128"/>
              </a:rPr>
              <a:t>感想を教えて下さい</a:t>
            </a:r>
            <a:endParaRPr kumimoji="1" lang="ja-JP" altLang="en-US" dirty="0">
              <a:latin typeface="HGP創英角ｺﾞｼｯｸUB" pitchFamily="50" charset="-128"/>
              <a:ea typeface="HGP創英角ｺﾞｼｯｸUB" pitchFamily="50" charset="-128"/>
            </a:endParaRPr>
          </a:p>
        </p:txBody>
      </p:sp>
      <p:sp>
        <p:nvSpPr>
          <p:cNvPr id="3" name="テキスト ボックス 2"/>
          <p:cNvSpPr txBox="1"/>
          <p:nvPr/>
        </p:nvSpPr>
        <p:spPr>
          <a:xfrm>
            <a:off x="323528" y="1772816"/>
            <a:ext cx="8820472" cy="3539430"/>
          </a:xfrm>
          <a:prstGeom prst="rect">
            <a:avLst/>
          </a:prstGeom>
          <a:noFill/>
        </p:spPr>
        <p:txBody>
          <a:bodyPr wrap="square" rtlCol="0">
            <a:spAutoFit/>
          </a:bodyPr>
          <a:lstStyle/>
          <a:p>
            <a:r>
              <a:rPr lang="ja-JP" altLang="en-US" sz="3200" dirty="0" smtClean="0">
                <a:latin typeface="HGP創英角ｺﾞｼｯｸUB" pitchFamily="50" charset="-128"/>
                <a:ea typeface="HGP創英角ｺﾞｼｯｸUB" pitchFamily="50" charset="-128"/>
              </a:rPr>
              <a:t>　　　　今回、</a:t>
            </a:r>
            <a:r>
              <a:rPr lang="ja-JP" altLang="ja-JP" sz="3200" dirty="0" smtClean="0">
                <a:latin typeface="HGP創英角ｺﾞｼｯｸUB" pitchFamily="50" charset="-128"/>
                <a:ea typeface="HGP創英角ｺﾞｼｯｸUB" pitchFamily="50" charset="-128"/>
              </a:rPr>
              <a:t>呼吸法・</a:t>
            </a:r>
            <a:r>
              <a:rPr lang="ja-JP" altLang="en-US" sz="3200" dirty="0">
                <a:latin typeface="HGP創英角ｺﾞｼｯｸUB" pitchFamily="50" charset="-128"/>
                <a:ea typeface="HGP創英角ｺﾞｼｯｸUB" pitchFamily="50" charset="-128"/>
              </a:rPr>
              <a:t>リラックス</a:t>
            </a:r>
            <a:r>
              <a:rPr lang="ja-JP" altLang="ja-JP" sz="3200" dirty="0" smtClean="0">
                <a:latin typeface="HGP創英角ｺﾞｼｯｸUB" pitchFamily="50" charset="-128"/>
                <a:ea typeface="HGP創英角ｺﾞｼｯｸUB" pitchFamily="50" charset="-128"/>
              </a:rPr>
              <a:t>法</a:t>
            </a:r>
            <a:r>
              <a:rPr lang="ja-JP" altLang="en-US" sz="3200" dirty="0" smtClean="0">
                <a:latin typeface="HGP創英角ｺﾞｼｯｸUB" pitchFamily="50" charset="-128"/>
                <a:ea typeface="HGP創英角ｺﾞｼｯｸUB" pitchFamily="50" charset="-128"/>
              </a:rPr>
              <a:t>を行い、</a:t>
            </a:r>
            <a:endParaRPr lang="en-US" altLang="ja-JP" sz="3200" dirty="0" smtClean="0">
              <a:latin typeface="HGP創英角ｺﾞｼｯｸUB" pitchFamily="50" charset="-128"/>
              <a:ea typeface="HGP創英角ｺﾞｼｯｸUB" pitchFamily="50" charset="-128"/>
            </a:endParaRPr>
          </a:p>
          <a:p>
            <a:endParaRPr lang="en-US" altLang="ja-JP" sz="3200" dirty="0" smtClean="0">
              <a:latin typeface="HGP創英角ｺﾞｼｯｸUB" pitchFamily="50" charset="-128"/>
              <a:ea typeface="HGP創英角ｺﾞｼｯｸUB" pitchFamily="50" charset="-128"/>
            </a:endParaRPr>
          </a:p>
          <a:p>
            <a:r>
              <a:rPr lang="ja-JP" altLang="en-US" sz="3200" dirty="0" smtClean="0">
                <a:latin typeface="HGP創英角ｺﾞｼｯｸUB" pitchFamily="50" charset="-128"/>
                <a:ea typeface="HGP創英角ｺﾞｼｯｸUB" pitchFamily="50" charset="-128"/>
              </a:rPr>
              <a:t>　　　✿　</a:t>
            </a:r>
            <a:r>
              <a:rPr lang="ja-JP" altLang="ja-JP" sz="3200" dirty="0" smtClean="0">
                <a:latin typeface="HGP創英角ｺﾞｼｯｸUB" pitchFamily="50" charset="-128"/>
                <a:ea typeface="HGP創英角ｺﾞｼｯｸUB" pitchFamily="50" charset="-128"/>
              </a:rPr>
              <a:t>どのように感じましたか？</a:t>
            </a:r>
            <a:endParaRPr lang="en-US" altLang="ja-JP" sz="3200" dirty="0" smtClean="0">
              <a:latin typeface="HGP創英角ｺﾞｼｯｸUB" pitchFamily="50" charset="-128"/>
              <a:ea typeface="HGP創英角ｺﾞｼｯｸUB" pitchFamily="50" charset="-128"/>
            </a:endParaRPr>
          </a:p>
          <a:p>
            <a:endParaRPr lang="en-US" altLang="ja-JP" sz="3200" dirty="0" smtClean="0">
              <a:latin typeface="HGP創英角ｺﾞｼｯｸUB" pitchFamily="50" charset="-128"/>
              <a:ea typeface="HGP創英角ｺﾞｼｯｸUB" pitchFamily="50" charset="-128"/>
            </a:endParaRPr>
          </a:p>
          <a:p>
            <a:r>
              <a:rPr lang="ja-JP" altLang="en-US" sz="3200" dirty="0" smtClean="0">
                <a:latin typeface="HGP創英角ｺﾞｼｯｸUB" pitchFamily="50" charset="-128"/>
                <a:ea typeface="HGP創英角ｺﾞｼｯｸUB" pitchFamily="50" charset="-128"/>
              </a:rPr>
              <a:t>　　　✿　</a:t>
            </a:r>
            <a:r>
              <a:rPr lang="ja-JP" altLang="ja-JP" sz="3200" dirty="0" smtClean="0">
                <a:latin typeface="HGP創英角ｺﾞｼｯｸUB" pitchFamily="50" charset="-128"/>
                <a:ea typeface="HGP創英角ｺﾞｼｯｸUB" pitchFamily="50" charset="-128"/>
              </a:rPr>
              <a:t>どんなことに気づきましたか？</a:t>
            </a:r>
            <a:endParaRPr lang="en-US" altLang="ja-JP" sz="3200" dirty="0" smtClean="0">
              <a:latin typeface="HGP創英角ｺﾞｼｯｸUB" pitchFamily="50" charset="-128"/>
              <a:ea typeface="HGP創英角ｺﾞｼｯｸUB" pitchFamily="50" charset="-128"/>
            </a:endParaRPr>
          </a:p>
          <a:p>
            <a:pPr algn="ctr"/>
            <a:endParaRPr lang="en-US" altLang="ja-JP" sz="3200" dirty="0">
              <a:latin typeface="HGP創英角ｺﾞｼｯｸUB" pitchFamily="50" charset="-128"/>
              <a:ea typeface="HGP創英角ｺﾞｼｯｸUB" pitchFamily="50" charset="-128"/>
            </a:endParaRPr>
          </a:p>
          <a:p>
            <a:pPr algn="ctr"/>
            <a:r>
              <a:rPr lang="ja-JP" altLang="en-US" sz="3200" dirty="0" smtClean="0">
                <a:latin typeface="HGP創英角ｺﾞｼｯｸUB" pitchFamily="50" charset="-128"/>
                <a:ea typeface="HGP創英角ｺﾞｼｯｸUB" pitchFamily="50" charset="-128"/>
              </a:rPr>
              <a:t>感想を教えてください。　　　　　　　　　　　　　　　　　　　　　　　　　　　　　　　　　　　　　　　　　　</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z="2000" smtClean="0">
                <a:solidFill>
                  <a:schemeClr val="tx1"/>
                </a:solidFill>
              </a:rPr>
              <a:pPr/>
              <a:t>15</a:t>
            </a:fld>
            <a:endParaRPr kumimoji="1" lang="ja-JP" altLang="en-US" sz="2000" dirty="0">
              <a:solidFill>
                <a:schemeClr val="tx1"/>
              </a:solidFill>
            </a:endParaRPr>
          </a:p>
        </p:txBody>
      </p:sp>
      <p:pic>
        <p:nvPicPr>
          <p:cNvPr id="4098" name="Picture 2" descr="かわいいコーナー素材のイラスト「小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79512" y="3573016"/>
            <a:ext cx="3096344" cy="30963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かわいいコーナー素材のイラスト「小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44624"/>
            <a:ext cx="3096344" cy="30963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3951" y="332656"/>
            <a:ext cx="8229600" cy="936104"/>
          </a:xfrm>
        </p:spPr>
        <p:txBody>
          <a:bodyPr>
            <a:normAutofit/>
          </a:bodyPr>
          <a:lstStyle/>
          <a:p>
            <a:r>
              <a:rPr lang="ja-JP" altLang="en-US" dirty="0" smtClean="0"/>
              <a:t>本日のテーマ</a:t>
            </a:r>
            <a:endParaRPr kumimoji="1" lang="ja-JP" altLang="en-US" dirty="0"/>
          </a:p>
        </p:txBody>
      </p:sp>
      <p:sp>
        <p:nvSpPr>
          <p:cNvPr id="24" name="円/楕円 23"/>
          <p:cNvSpPr/>
          <p:nvPr/>
        </p:nvSpPr>
        <p:spPr>
          <a:xfrm>
            <a:off x="3373246" y="2213028"/>
            <a:ext cx="1674254" cy="134615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t>考え</a:t>
            </a:r>
            <a:endParaRPr kumimoji="1" lang="ja-JP" altLang="en-US" sz="3200" dirty="0"/>
          </a:p>
        </p:txBody>
      </p:sp>
      <p:sp>
        <p:nvSpPr>
          <p:cNvPr id="25" name="円/楕円 24"/>
          <p:cNvSpPr/>
          <p:nvPr/>
        </p:nvSpPr>
        <p:spPr>
          <a:xfrm>
            <a:off x="5552338" y="3437164"/>
            <a:ext cx="1674254" cy="13461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t>感情</a:t>
            </a:r>
            <a:endParaRPr kumimoji="1" lang="ja-JP" altLang="en-US" sz="3200" dirty="0"/>
          </a:p>
        </p:txBody>
      </p:sp>
      <p:sp>
        <p:nvSpPr>
          <p:cNvPr id="26" name="円/楕円 25"/>
          <p:cNvSpPr/>
          <p:nvPr/>
        </p:nvSpPr>
        <p:spPr>
          <a:xfrm>
            <a:off x="1087842" y="3437164"/>
            <a:ext cx="1674254" cy="13461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t>行動</a:t>
            </a:r>
            <a:endParaRPr kumimoji="1" lang="ja-JP" altLang="en-US" sz="3200" dirty="0"/>
          </a:p>
        </p:txBody>
      </p:sp>
      <p:sp>
        <p:nvSpPr>
          <p:cNvPr id="28" name="円/楕円 27"/>
          <p:cNvSpPr/>
          <p:nvPr/>
        </p:nvSpPr>
        <p:spPr>
          <a:xfrm>
            <a:off x="3367913" y="4744629"/>
            <a:ext cx="1674254" cy="134615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t>身体反応</a:t>
            </a:r>
            <a:endParaRPr kumimoji="1" lang="ja-JP" altLang="en-US" sz="3200" dirty="0"/>
          </a:p>
        </p:txBody>
      </p:sp>
      <p:cxnSp>
        <p:nvCxnSpPr>
          <p:cNvPr id="29" name="直線矢印コネクタ 28"/>
          <p:cNvCxnSpPr>
            <a:stCxn id="26" idx="0"/>
            <a:endCxn id="24" idx="2"/>
          </p:cNvCxnSpPr>
          <p:nvPr/>
        </p:nvCxnSpPr>
        <p:spPr>
          <a:xfrm flipV="1">
            <a:off x="1924969" y="2886103"/>
            <a:ext cx="1448277" cy="551061"/>
          </a:xfrm>
          <a:prstGeom prst="straightConnector1">
            <a:avLst/>
          </a:prstGeom>
          <a:ln w="50800">
            <a:solidFill>
              <a:schemeClr val="bg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stCxn id="24" idx="6"/>
            <a:endCxn id="25" idx="0"/>
          </p:cNvCxnSpPr>
          <p:nvPr/>
        </p:nvCxnSpPr>
        <p:spPr>
          <a:xfrm>
            <a:off x="5047500" y="2886103"/>
            <a:ext cx="1341965" cy="551061"/>
          </a:xfrm>
          <a:prstGeom prst="straightConnector1">
            <a:avLst/>
          </a:prstGeom>
          <a:ln w="508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a:stCxn id="26" idx="4"/>
            <a:endCxn id="28" idx="2"/>
          </p:cNvCxnSpPr>
          <p:nvPr/>
        </p:nvCxnSpPr>
        <p:spPr>
          <a:xfrm>
            <a:off x="1924969" y="4783314"/>
            <a:ext cx="1442944" cy="634390"/>
          </a:xfrm>
          <a:prstGeom prst="straightConnector1">
            <a:avLst/>
          </a:prstGeom>
          <a:ln w="50800">
            <a:solidFill>
              <a:schemeClr val="bg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stCxn id="25" idx="3"/>
          </p:cNvCxnSpPr>
          <p:nvPr/>
        </p:nvCxnSpPr>
        <p:spPr>
          <a:xfrm flipH="1">
            <a:off x="4976274" y="4586175"/>
            <a:ext cx="821253" cy="514334"/>
          </a:xfrm>
          <a:prstGeom prst="straightConnector1">
            <a:avLst/>
          </a:prstGeom>
          <a:ln w="101600">
            <a:solidFill>
              <a:srgbClr val="FF000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2671236" y="4110239"/>
            <a:ext cx="2790242" cy="0"/>
          </a:xfrm>
          <a:prstGeom prst="straightConnector1">
            <a:avLst/>
          </a:prstGeom>
          <a:ln w="50800">
            <a:solidFill>
              <a:schemeClr val="bg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a:stCxn id="24" idx="4"/>
            <a:endCxn id="28" idx="0"/>
          </p:cNvCxnSpPr>
          <p:nvPr/>
        </p:nvCxnSpPr>
        <p:spPr>
          <a:xfrm flipH="1">
            <a:off x="4205040" y="3559178"/>
            <a:ext cx="5333" cy="1185451"/>
          </a:xfrm>
          <a:prstGeom prst="straightConnector1">
            <a:avLst/>
          </a:prstGeom>
          <a:ln w="50800">
            <a:solidFill>
              <a:schemeClr val="bg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68" name="正方形/長方形 67"/>
          <p:cNvSpPr/>
          <p:nvPr/>
        </p:nvSpPr>
        <p:spPr>
          <a:xfrm>
            <a:off x="611560" y="1268760"/>
            <a:ext cx="8371779" cy="954107"/>
          </a:xfrm>
          <a:prstGeom prst="rect">
            <a:avLst/>
          </a:prstGeom>
        </p:spPr>
        <p:txBody>
          <a:bodyPr wrap="square">
            <a:spAutoFit/>
          </a:bodyPr>
          <a:lstStyle/>
          <a:p>
            <a:r>
              <a:rPr lang="ja-JP" altLang="en-US" sz="2800" dirty="0"/>
              <a:t>感情</a:t>
            </a:r>
            <a:r>
              <a:rPr lang="ja-JP" altLang="en-US" sz="2800" dirty="0" smtClean="0"/>
              <a:t>と体は</a:t>
            </a:r>
            <a:r>
              <a:rPr lang="ja-JP" altLang="en-US" sz="2800" dirty="0"/>
              <a:t>連動して</a:t>
            </a:r>
            <a:r>
              <a:rPr lang="ja-JP" altLang="en-US" sz="2800" dirty="0" smtClean="0"/>
              <a:t>います。体をリラックスさせれば、</a:t>
            </a:r>
            <a:endParaRPr lang="en-US" altLang="ja-JP" sz="2800" dirty="0"/>
          </a:p>
          <a:p>
            <a:r>
              <a:rPr lang="ja-JP" altLang="en-US" sz="2800" dirty="0"/>
              <a:t>感情</a:t>
            </a:r>
            <a:r>
              <a:rPr lang="ja-JP" altLang="en-US" sz="2800" dirty="0" smtClean="0"/>
              <a:t>を落ちつかせる</a:t>
            </a:r>
            <a:r>
              <a:rPr lang="ja-JP" altLang="en-US" sz="2800" dirty="0"/>
              <a:t>ことが</a:t>
            </a:r>
            <a:r>
              <a:rPr lang="ja-JP" altLang="en-US" sz="2800" dirty="0" smtClean="0"/>
              <a:t>できます。</a:t>
            </a:r>
            <a:endParaRPr lang="ja-JP" altLang="en-US" sz="2800" dirty="0"/>
          </a:p>
        </p:txBody>
      </p:sp>
      <p:sp>
        <p:nvSpPr>
          <p:cNvPr id="15" name="スライド番号プレースホルダー 14"/>
          <p:cNvSpPr>
            <a:spLocks noGrp="1"/>
          </p:cNvSpPr>
          <p:nvPr>
            <p:ph type="sldNum" sz="quarter" idx="12"/>
          </p:nvPr>
        </p:nvSpPr>
        <p:spPr>
          <a:xfrm>
            <a:off x="6506574" y="6270504"/>
            <a:ext cx="2133600" cy="365125"/>
          </a:xfrm>
        </p:spPr>
        <p:txBody>
          <a:bodyPr/>
          <a:lstStyle/>
          <a:p>
            <a:fld id="{604623E0-93D2-4EDA-B2F8-7DBFCC7D0985}" type="slidenum">
              <a:rPr lang="ja-JP" altLang="en-US" smtClean="0"/>
              <a:pPr/>
              <a:t>2</a:t>
            </a:fld>
            <a:endParaRPr lang="ja-JP" altLang="en-US" dirty="0"/>
          </a:p>
        </p:txBody>
      </p:sp>
      <p:sp>
        <p:nvSpPr>
          <p:cNvPr id="16" name="円/楕円 15"/>
          <p:cNvSpPr/>
          <p:nvPr/>
        </p:nvSpPr>
        <p:spPr>
          <a:xfrm rot="19959606">
            <a:off x="2839081" y="3818122"/>
            <a:ext cx="4937354" cy="1853015"/>
          </a:xfrm>
          <a:prstGeom prst="ellipse">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左矢印吹き出し 33"/>
          <p:cNvSpPr/>
          <p:nvPr/>
        </p:nvSpPr>
        <p:spPr>
          <a:xfrm rot="741197">
            <a:off x="5455601" y="4767975"/>
            <a:ext cx="3215854" cy="990270"/>
          </a:xfrm>
          <a:prstGeom prst="leftArrowCallout">
            <a:avLst>
              <a:gd name="adj1" fmla="val 22581"/>
              <a:gd name="adj2" fmla="val 25000"/>
              <a:gd name="adj3" fmla="val 25000"/>
              <a:gd name="adj4" fmla="val 8253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2800" dirty="0" smtClean="0">
                <a:solidFill>
                  <a:schemeClr val="tx1"/>
                </a:solidFill>
              </a:rPr>
              <a:t>呼吸法</a:t>
            </a:r>
            <a:endParaRPr kumimoji="1" lang="en-US" altLang="ja-JP" sz="2800" dirty="0" smtClean="0">
              <a:solidFill>
                <a:schemeClr val="tx1"/>
              </a:solidFill>
            </a:endParaRPr>
          </a:p>
          <a:p>
            <a:pPr algn="ctr"/>
            <a:r>
              <a:rPr lang="ja-JP" altLang="en-US" sz="2800" dirty="0">
                <a:solidFill>
                  <a:schemeClr val="tx1"/>
                </a:solidFill>
              </a:rPr>
              <a:t>リラックス</a:t>
            </a:r>
            <a:r>
              <a:rPr kumimoji="1" lang="ja-JP" altLang="en-US" sz="2800" dirty="0" smtClean="0">
                <a:solidFill>
                  <a:schemeClr val="tx1"/>
                </a:solidFill>
              </a:rPr>
              <a:t>法</a:t>
            </a:r>
            <a:endParaRPr kumimoji="1" lang="ja-JP" altLang="en-US" sz="28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712968" cy="1143000"/>
          </a:xfrm>
        </p:spPr>
        <p:txBody>
          <a:bodyPr>
            <a:normAutofit fontScale="90000"/>
          </a:bodyPr>
          <a:lstStyle/>
          <a:p>
            <a:pPr algn="l"/>
            <a:r>
              <a:rPr lang="ja-JP" altLang="en-US" sz="4900" b="1" dirty="0" smtClean="0"/>
              <a:t>　</a:t>
            </a:r>
            <a:r>
              <a:rPr lang="ja-JP" altLang="ja-JP" sz="4900" dirty="0" smtClean="0"/>
              <a:t>感情は自律神経反応を引き起こす</a:t>
            </a:r>
            <a:r>
              <a:rPr lang="ja-JP" altLang="ja-JP" b="1" dirty="0" smtClean="0"/>
              <a:t>　</a:t>
            </a:r>
            <a:endParaRPr kumimoji="1" lang="ja-JP" altLang="en-US" dirty="0"/>
          </a:p>
        </p:txBody>
      </p:sp>
      <p:sp>
        <p:nvSpPr>
          <p:cNvPr id="3" name="コンテンツ プレースホルダ 2"/>
          <p:cNvSpPr>
            <a:spLocks noGrp="1"/>
          </p:cNvSpPr>
          <p:nvPr>
            <p:ph idx="1"/>
          </p:nvPr>
        </p:nvSpPr>
        <p:spPr>
          <a:xfrm>
            <a:off x="251520" y="1412776"/>
            <a:ext cx="4896544" cy="4709116"/>
          </a:xfrm>
        </p:spPr>
        <p:txBody>
          <a:bodyPr>
            <a:normAutofit/>
          </a:bodyPr>
          <a:lstStyle/>
          <a:p>
            <a:r>
              <a:rPr lang="ja-JP" altLang="en-US" sz="2400" dirty="0" smtClean="0"/>
              <a:t>自律神経とは、自動的に体の働きを調整</a:t>
            </a:r>
            <a:r>
              <a:rPr lang="ja-JP" altLang="en-US" sz="2400" dirty="0"/>
              <a:t>して</a:t>
            </a:r>
            <a:r>
              <a:rPr lang="ja-JP" altLang="en-US" sz="2400" dirty="0" smtClean="0"/>
              <a:t>いる神経のことです。</a:t>
            </a:r>
            <a:endParaRPr lang="en-US" altLang="ja-JP" sz="2400" dirty="0" smtClean="0"/>
          </a:p>
          <a:p>
            <a:r>
              <a:rPr lang="ja-JP" altLang="ja-JP" sz="2400" dirty="0" smtClean="0"/>
              <a:t>自律神経症状</a:t>
            </a:r>
            <a:r>
              <a:rPr lang="ja-JP" altLang="en-US" sz="2400" dirty="0" smtClean="0"/>
              <a:t>とは・・・</a:t>
            </a:r>
            <a:r>
              <a:rPr lang="en-US" altLang="ja-JP" sz="2400" dirty="0" smtClean="0"/>
              <a:t/>
            </a:r>
            <a:br>
              <a:rPr lang="en-US" altLang="ja-JP" sz="2400" dirty="0" smtClean="0"/>
            </a:br>
            <a:r>
              <a:rPr lang="ja-JP" altLang="ja-JP" sz="2400" dirty="0" smtClean="0"/>
              <a:t>口</a:t>
            </a:r>
            <a:r>
              <a:rPr lang="ja-JP" altLang="en-US" sz="2400" dirty="0" smtClean="0"/>
              <a:t>のかわき</a:t>
            </a:r>
            <a:r>
              <a:rPr lang="ja-JP" altLang="ja-JP" sz="2400" dirty="0" smtClean="0"/>
              <a:t>、消化不良、</a:t>
            </a:r>
            <a:r>
              <a:rPr lang="ja-JP" altLang="en-US" sz="2400" dirty="0"/>
              <a:t>げり</a:t>
            </a:r>
            <a:r>
              <a:rPr lang="ja-JP" altLang="ja-JP" sz="2400" dirty="0" smtClean="0"/>
              <a:t>、</a:t>
            </a:r>
            <a:r>
              <a:rPr lang="ja-JP" altLang="en-US" sz="2400" dirty="0" smtClean="0"/>
              <a:t>トイレが近くなる</a:t>
            </a:r>
            <a:r>
              <a:rPr lang="ja-JP" altLang="ja-JP" sz="2400" dirty="0" smtClean="0"/>
              <a:t>、頭が真っ白になる、発汗、腹痛、</a:t>
            </a:r>
            <a:r>
              <a:rPr lang="ja-JP" altLang="en-US" sz="2400" dirty="0"/>
              <a:t>どうき</a:t>
            </a:r>
            <a:r>
              <a:rPr lang="ja-JP" altLang="ja-JP" sz="2400" dirty="0" smtClean="0"/>
              <a:t>、</a:t>
            </a:r>
            <a:r>
              <a:rPr lang="ja-JP" altLang="en-US" sz="2400" dirty="0" smtClean="0"/>
              <a:t>呼吸が速くなる</a:t>
            </a:r>
            <a:r>
              <a:rPr lang="ja-JP" altLang="ja-JP" sz="2400" dirty="0" smtClean="0"/>
              <a:t>、緊張、頭痛、めまい、ふるえ、吐き気、不眠</a:t>
            </a:r>
            <a:r>
              <a:rPr lang="ja-JP" altLang="en-US" sz="2400" dirty="0" smtClean="0"/>
              <a:t>　などを指します。</a:t>
            </a:r>
            <a:endParaRPr lang="ja-JP" altLang="ja-JP" sz="2400" dirty="0" smtClean="0"/>
          </a:p>
        </p:txBody>
      </p:sp>
      <p:sp>
        <p:nvSpPr>
          <p:cNvPr id="4" name="スライド番号プレースホルダー 3"/>
          <p:cNvSpPr>
            <a:spLocks noGrp="1"/>
          </p:cNvSpPr>
          <p:nvPr>
            <p:ph type="sldNum" sz="quarter" idx="12"/>
          </p:nvPr>
        </p:nvSpPr>
        <p:spPr/>
        <p:txBody>
          <a:bodyPr/>
          <a:lstStyle/>
          <a:p>
            <a:fld id="{604623E0-93D2-4EDA-B2F8-7DBFCC7D0985}" type="slidenum">
              <a:rPr lang="ja-JP" altLang="en-US" smtClean="0"/>
              <a:pPr/>
              <a:t>3</a:t>
            </a:fld>
            <a:endParaRPr lang="ja-JP" altLang="en-US" dirty="0"/>
          </a:p>
        </p:txBody>
      </p:sp>
      <p:pic>
        <p:nvPicPr>
          <p:cNvPr id="1030" name="Picture 6" descr="http://cfile7.uf.tistory.com/image/1205F240510CB8480D30BC"/>
          <p:cNvPicPr>
            <a:picLocks noChangeAspect="1" noChangeArrowheads="1"/>
          </p:cNvPicPr>
          <p:nvPr/>
        </p:nvPicPr>
        <p:blipFill rotWithShape="1">
          <a:blip r:embed="rId3">
            <a:extLst>
              <a:ext uri="{28A0092B-C50C-407E-A947-70E740481C1C}">
                <a14:useLocalDpi xmlns:a14="http://schemas.microsoft.com/office/drawing/2010/main" val="0"/>
              </a:ext>
            </a:extLst>
          </a:blip>
          <a:srcRect l="5026" r="21829" b="6678"/>
          <a:stretch/>
        </p:blipFill>
        <p:spPr bwMode="auto">
          <a:xfrm>
            <a:off x="5220072" y="1412775"/>
            <a:ext cx="2862962" cy="43924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8172400" y="1484784"/>
            <a:ext cx="864096" cy="4324261"/>
          </a:xfrm>
          <a:prstGeom prst="rect">
            <a:avLst/>
          </a:prstGeom>
          <a:noFill/>
        </p:spPr>
        <p:txBody>
          <a:bodyPr wrap="square" rtlCol="0">
            <a:spAutoFit/>
          </a:bodyPr>
          <a:lstStyle/>
          <a:p>
            <a:r>
              <a:rPr lang="ja-JP" altLang="en-US" sz="1600" b="1" dirty="0" smtClean="0"/>
              <a:t>目</a:t>
            </a:r>
            <a:endParaRPr lang="en-US" altLang="ja-JP" sz="1600" b="1" dirty="0" smtClean="0"/>
          </a:p>
          <a:p>
            <a:r>
              <a:rPr kumimoji="1" lang="ja-JP" altLang="en-US" sz="1600" b="1" dirty="0" smtClean="0"/>
              <a:t>涙腺</a:t>
            </a:r>
            <a:endParaRPr kumimoji="1" lang="en-US" altLang="ja-JP" sz="1600" b="1" dirty="0" smtClean="0"/>
          </a:p>
          <a:p>
            <a:r>
              <a:rPr lang="ja-JP" altLang="en-US" sz="1600" b="1" dirty="0" smtClean="0"/>
              <a:t>唾液</a:t>
            </a:r>
            <a:endParaRPr lang="en-US" altLang="ja-JP" sz="1600" b="1" dirty="0" smtClean="0"/>
          </a:p>
          <a:p>
            <a:endParaRPr kumimoji="1" lang="en-US" altLang="ja-JP" sz="1600" b="1" dirty="0"/>
          </a:p>
          <a:p>
            <a:r>
              <a:rPr lang="ja-JP" altLang="en-US" sz="1600" b="1" dirty="0" smtClean="0"/>
              <a:t>気管支</a:t>
            </a:r>
            <a:endParaRPr lang="en-US" altLang="ja-JP" sz="1600" b="1" dirty="0" smtClean="0"/>
          </a:p>
          <a:p>
            <a:pPr>
              <a:spcBef>
                <a:spcPts val="600"/>
              </a:spcBef>
            </a:pPr>
            <a:endParaRPr kumimoji="1" lang="en-US" altLang="ja-JP" sz="1600" b="1" dirty="0" smtClean="0"/>
          </a:p>
          <a:p>
            <a:r>
              <a:rPr kumimoji="1" lang="ja-JP" altLang="en-US" sz="1600" b="1" dirty="0" smtClean="0"/>
              <a:t>心臓</a:t>
            </a:r>
            <a:endParaRPr kumimoji="1" lang="en-US" altLang="ja-JP" sz="1600" b="1" dirty="0" smtClean="0"/>
          </a:p>
          <a:p>
            <a:r>
              <a:rPr lang="ja-JP" altLang="en-US" sz="1600" b="1" dirty="0" smtClean="0"/>
              <a:t>胃</a:t>
            </a:r>
            <a:endParaRPr lang="en-US" altLang="ja-JP" sz="1600" b="1" dirty="0" smtClean="0"/>
          </a:p>
          <a:p>
            <a:r>
              <a:rPr lang="ja-JP" altLang="en-US" sz="1600" b="1" dirty="0" smtClean="0"/>
              <a:t>肝臓</a:t>
            </a:r>
            <a:endParaRPr lang="en-US" altLang="ja-JP" sz="1600" b="1" dirty="0" smtClean="0"/>
          </a:p>
          <a:p>
            <a:r>
              <a:rPr kumimoji="1" lang="ja-JP" altLang="en-US" sz="1600" b="1" dirty="0" smtClean="0"/>
              <a:t>胆嚢</a:t>
            </a:r>
            <a:endParaRPr kumimoji="1" lang="en-US" altLang="ja-JP" sz="1600" b="1" dirty="0" smtClean="0"/>
          </a:p>
          <a:p>
            <a:pPr>
              <a:spcBef>
                <a:spcPts val="1200"/>
              </a:spcBef>
            </a:pPr>
            <a:r>
              <a:rPr lang="ja-JP" altLang="en-US" sz="1600" b="1" dirty="0" smtClean="0"/>
              <a:t>腎臓</a:t>
            </a:r>
            <a:endParaRPr lang="en-US" altLang="ja-JP" sz="1600" b="1" dirty="0" smtClean="0"/>
          </a:p>
          <a:p>
            <a:pPr>
              <a:spcBef>
                <a:spcPts val="1200"/>
              </a:spcBef>
            </a:pPr>
            <a:r>
              <a:rPr lang="ja-JP" altLang="en-US" sz="1600" b="1" dirty="0" smtClean="0"/>
              <a:t>小腸</a:t>
            </a:r>
            <a:endParaRPr lang="en-US" altLang="ja-JP" sz="1600" b="1" dirty="0" smtClean="0"/>
          </a:p>
          <a:p>
            <a:pPr>
              <a:spcBef>
                <a:spcPts val="1200"/>
              </a:spcBef>
            </a:pPr>
            <a:r>
              <a:rPr lang="ja-JP" altLang="en-US" sz="1600" b="1" dirty="0" smtClean="0"/>
              <a:t>大腸</a:t>
            </a:r>
            <a:endParaRPr lang="en-US" altLang="ja-JP" sz="1600" b="1" dirty="0" smtClean="0"/>
          </a:p>
          <a:p>
            <a:r>
              <a:rPr lang="ja-JP" altLang="en-US" sz="1600" b="1" dirty="0" smtClean="0"/>
              <a:t>膀胱</a:t>
            </a:r>
            <a:endParaRPr lang="en-US" altLang="ja-JP" sz="1600" b="1" dirty="0" smtClean="0"/>
          </a:p>
          <a:p>
            <a:r>
              <a:rPr lang="ja-JP" altLang="en-US" sz="1600" b="1" dirty="0"/>
              <a:t>生殖器</a:t>
            </a:r>
            <a:endParaRPr lang="en-US" altLang="ja-JP" sz="1600" b="1" dirty="0" smtClean="0"/>
          </a:p>
        </p:txBody>
      </p:sp>
      <p:pic>
        <p:nvPicPr>
          <p:cNvPr id="5" name="Picture 2" descr="気分が悪い男性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4394297"/>
            <a:ext cx="1572221" cy="21246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792088"/>
          </a:xfrm>
        </p:spPr>
        <p:txBody>
          <a:bodyPr/>
          <a:lstStyle/>
          <a:p>
            <a:r>
              <a:rPr kumimoji="1" lang="ja-JP" altLang="en-US" dirty="0" smtClean="0"/>
              <a:t>呼吸法</a:t>
            </a:r>
            <a:endParaRPr kumimoji="1" lang="ja-JP" altLang="en-US" dirty="0"/>
          </a:p>
        </p:txBody>
      </p:sp>
      <p:sp>
        <p:nvSpPr>
          <p:cNvPr id="3" name="コンテンツ プレースホルダ 2"/>
          <p:cNvSpPr>
            <a:spLocks noGrp="1"/>
          </p:cNvSpPr>
          <p:nvPr>
            <p:ph idx="1"/>
          </p:nvPr>
        </p:nvSpPr>
        <p:spPr>
          <a:xfrm>
            <a:off x="457200" y="1412776"/>
            <a:ext cx="8435280" cy="4713387"/>
          </a:xfrm>
        </p:spPr>
        <p:txBody>
          <a:bodyPr>
            <a:normAutofit fontScale="92500" lnSpcReduction="10000"/>
          </a:bodyPr>
          <a:lstStyle/>
          <a:p>
            <a:pPr>
              <a:buFont typeface="Wingdings" panose="05000000000000000000" pitchFamily="2" charset="2"/>
              <a:buChar char="ü"/>
            </a:pPr>
            <a:r>
              <a:rPr kumimoji="1" lang="ja-JP" altLang="en-US" sz="2600" dirty="0" smtClean="0"/>
              <a:t>呼吸法は、座禅やヨガに取り入れられてきました。</a:t>
            </a:r>
            <a:endParaRPr lang="en-US" altLang="ja-JP" sz="2600" dirty="0"/>
          </a:p>
          <a:p>
            <a:pPr>
              <a:buFont typeface="Wingdings" panose="05000000000000000000" pitchFamily="2" charset="2"/>
              <a:buChar char="ü"/>
            </a:pPr>
            <a:r>
              <a:rPr lang="ja-JP" altLang="en-US" sz="2600" dirty="0" smtClean="0"/>
              <a:t>呼吸は自律神経によってコントロールされていますが、発汗や脈拍は自分で調整できないのに対し、</a:t>
            </a:r>
            <a:r>
              <a:rPr kumimoji="1" lang="ja-JP" altLang="en-US" sz="2600" dirty="0" smtClean="0"/>
              <a:t>呼吸</a:t>
            </a:r>
            <a:r>
              <a:rPr lang="ja-JP" altLang="en-US" sz="2600" dirty="0" smtClean="0"/>
              <a:t>は自分でも</a:t>
            </a:r>
            <a:r>
              <a:rPr lang="en-US" altLang="ja-JP" sz="2600" dirty="0" smtClean="0"/>
              <a:t/>
            </a:r>
            <a:br>
              <a:rPr lang="en-US" altLang="ja-JP" sz="2600" dirty="0" smtClean="0"/>
            </a:br>
            <a:r>
              <a:rPr lang="ja-JP" altLang="en-US" sz="2600" dirty="0" smtClean="0"/>
              <a:t>ある程度コントロール</a:t>
            </a:r>
            <a:r>
              <a:rPr kumimoji="1" lang="ja-JP" altLang="en-US" sz="2600" dirty="0" smtClean="0"/>
              <a:t>できます。</a:t>
            </a:r>
            <a:endParaRPr lang="en-US" altLang="ja-JP" sz="2600" dirty="0"/>
          </a:p>
          <a:p>
            <a:pPr>
              <a:buFont typeface="Wingdings" panose="05000000000000000000" pitchFamily="2" charset="2"/>
              <a:buChar char="ü"/>
            </a:pPr>
            <a:r>
              <a:rPr lang="ja-JP" altLang="en-US" sz="2600" dirty="0" smtClean="0"/>
              <a:t>呼吸は</a:t>
            </a:r>
            <a:r>
              <a:rPr lang="ja-JP" altLang="en-US" sz="2600" dirty="0" smtClean="0">
                <a:solidFill>
                  <a:srgbClr val="FF0000"/>
                </a:solidFill>
              </a:rPr>
              <a:t>自律神経の窓</a:t>
            </a:r>
            <a:r>
              <a:rPr lang="ja-JP" altLang="en-US" sz="2600" dirty="0" smtClean="0"/>
              <a:t>。呼吸を介して自律神経に働きかけることができます。</a:t>
            </a:r>
            <a:endParaRPr lang="en-US" altLang="ja-JP" sz="2600" dirty="0" smtClean="0"/>
          </a:p>
          <a:p>
            <a:pPr>
              <a:buNone/>
            </a:pPr>
            <a:r>
              <a:rPr lang="ja-JP" altLang="en-US" dirty="0" smtClean="0"/>
              <a:t>　　　</a:t>
            </a:r>
            <a:endParaRPr lang="en-US" altLang="ja-JP" dirty="0" smtClean="0"/>
          </a:p>
          <a:p>
            <a:pPr algn="ctr">
              <a:buNone/>
            </a:pPr>
            <a:r>
              <a:rPr kumimoji="1" lang="ja-JP" altLang="en-US" sz="3000" b="1" dirty="0" smtClean="0"/>
              <a:t>☝落ち着いている時の、呼吸の回数を数えてみましょう</a:t>
            </a:r>
            <a:endParaRPr kumimoji="1" lang="en-US" altLang="ja-JP" sz="3000" b="1" dirty="0" smtClean="0"/>
          </a:p>
          <a:p>
            <a:pPr>
              <a:buNone/>
            </a:pPr>
            <a:r>
              <a:rPr lang="ja-JP" altLang="en-US" sz="2800" dirty="0" smtClean="0"/>
              <a:t>　　通常は</a:t>
            </a:r>
            <a:r>
              <a:rPr lang="en-US" altLang="ja-JP" sz="2800" dirty="0" smtClean="0"/>
              <a:t>1</a:t>
            </a:r>
            <a:r>
              <a:rPr lang="ja-JP" altLang="en-US" sz="2800" dirty="0" smtClean="0"/>
              <a:t>分間に</a:t>
            </a:r>
            <a:r>
              <a:rPr lang="en-US" altLang="ja-JP" sz="2800" dirty="0" smtClean="0"/>
              <a:t>10</a:t>
            </a:r>
            <a:r>
              <a:rPr lang="ja-JP" altLang="en-US" sz="2800" dirty="0" smtClean="0"/>
              <a:t>～</a:t>
            </a:r>
            <a:r>
              <a:rPr lang="en-US" altLang="ja-JP" sz="2800" dirty="0" smtClean="0"/>
              <a:t>24</a:t>
            </a:r>
            <a:r>
              <a:rPr lang="ja-JP" altLang="en-US" sz="2800" dirty="0" smtClean="0"/>
              <a:t>回</a:t>
            </a:r>
            <a:endParaRPr lang="en-US" altLang="ja-JP" sz="2800" dirty="0" smtClean="0"/>
          </a:p>
          <a:p>
            <a:pPr>
              <a:buNone/>
            </a:pPr>
            <a:r>
              <a:rPr lang="ja-JP" altLang="en-US" sz="2800" dirty="0" smtClean="0"/>
              <a:t>　　自分の呼吸は</a:t>
            </a:r>
            <a:r>
              <a:rPr lang="en-US" altLang="ja-JP" sz="2800" dirty="0" smtClean="0"/>
              <a:t>1</a:t>
            </a:r>
            <a:r>
              <a:rPr lang="ja-JP" altLang="en-US" sz="2800" dirty="0" smtClean="0"/>
              <a:t>分間に</a:t>
            </a:r>
            <a:r>
              <a:rPr lang="ja-JP" altLang="en-US" sz="2800" u="sng" dirty="0" smtClean="0"/>
              <a:t>　　　　　</a:t>
            </a:r>
            <a:r>
              <a:rPr lang="ja-JP" altLang="en-US" sz="2800" dirty="0" smtClean="0"/>
              <a:t>回</a:t>
            </a:r>
            <a:endParaRPr lang="en-US" altLang="ja-JP" sz="2800" dirty="0" smtClean="0"/>
          </a:p>
          <a:p>
            <a:pPr>
              <a:buNone/>
            </a:pPr>
            <a:r>
              <a:rPr kumimoji="1" lang="ja-JP" altLang="en-US" sz="2800" dirty="0" smtClean="0"/>
              <a:t>　　</a:t>
            </a:r>
            <a:endParaRPr kumimoji="1" lang="ja-JP" altLang="en-US" dirty="0"/>
          </a:p>
        </p:txBody>
      </p:sp>
      <p:sp>
        <p:nvSpPr>
          <p:cNvPr id="4" name="スライド番号プレースホルダー 3"/>
          <p:cNvSpPr>
            <a:spLocks noGrp="1"/>
          </p:cNvSpPr>
          <p:nvPr>
            <p:ph type="sldNum" sz="quarter" idx="12"/>
          </p:nvPr>
        </p:nvSpPr>
        <p:spPr/>
        <p:txBody>
          <a:bodyPr/>
          <a:lstStyle/>
          <a:p>
            <a:fld id="{604623E0-93D2-4EDA-B2F8-7DBFCC7D0985}" type="slidenum">
              <a:rPr lang="ja-JP" altLang="en-US" smtClean="0"/>
              <a:pPr/>
              <a:t>4</a:t>
            </a:fld>
            <a:endParaRPr lang="ja-JP" altLang="en-US" dirty="0"/>
          </a:p>
        </p:txBody>
      </p:sp>
      <p:sp>
        <p:nvSpPr>
          <p:cNvPr id="5" name="角丸四角形 4"/>
          <p:cNvSpPr/>
          <p:nvPr/>
        </p:nvSpPr>
        <p:spPr>
          <a:xfrm>
            <a:off x="539552" y="5517232"/>
            <a:ext cx="5328592" cy="100811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ja-JP" altLang="en-US" sz="2800" dirty="0" smtClean="0">
                <a:solidFill>
                  <a:schemeClr val="tx1"/>
                </a:solidFill>
              </a:rPr>
              <a:t>不安・怒り・緊張⇔呼吸</a:t>
            </a:r>
            <a:r>
              <a:rPr lang="ja-JP" altLang="en-US" sz="2800" dirty="0">
                <a:solidFill>
                  <a:schemeClr val="tx1"/>
                </a:solidFill>
              </a:rPr>
              <a:t>が早くなる</a:t>
            </a:r>
            <a:endParaRPr lang="en-US" altLang="ja-JP" sz="2800" dirty="0">
              <a:solidFill>
                <a:schemeClr val="tx1"/>
              </a:solidFill>
            </a:endParaRPr>
          </a:p>
          <a:p>
            <a:pPr>
              <a:buNone/>
            </a:pPr>
            <a:r>
              <a:rPr lang="ja-JP" altLang="en-US" sz="2800" dirty="0" smtClean="0">
                <a:solidFill>
                  <a:schemeClr val="tx1"/>
                </a:solidFill>
              </a:rPr>
              <a:t>リラックスする⇔呼吸が遅くなる</a:t>
            </a:r>
            <a:endParaRPr lang="en-US" altLang="ja-JP" sz="2800" dirty="0">
              <a:solidFill>
                <a:schemeClr val="tx1"/>
              </a:solidFill>
            </a:endParaRPr>
          </a:p>
        </p:txBody>
      </p:sp>
      <p:pic>
        <p:nvPicPr>
          <p:cNvPr id="3074" name="Picture 2" descr="肺のイラスト（人体）"/>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4725144"/>
            <a:ext cx="1937791" cy="16277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6856" y="188640"/>
            <a:ext cx="8229600" cy="1143000"/>
          </a:xfrm>
        </p:spPr>
        <p:txBody>
          <a:bodyPr/>
          <a:lstStyle/>
          <a:p>
            <a:r>
              <a:rPr kumimoji="1" lang="ja-JP" altLang="en-US" dirty="0" smtClean="0"/>
              <a:t>リラックス呼吸のためのポイント</a:t>
            </a:r>
            <a:endParaRPr kumimoji="1" lang="ja-JP" altLang="en-US" dirty="0"/>
          </a:p>
        </p:txBody>
      </p:sp>
      <p:sp>
        <p:nvSpPr>
          <p:cNvPr id="3" name="コンテンツ プレースホルダ 2"/>
          <p:cNvSpPr>
            <a:spLocks noGrp="1"/>
          </p:cNvSpPr>
          <p:nvPr>
            <p:ph idx="1"/>
          </p:nvPr>
        </p:nvSpPr>
        <p:spPr>
          <a:xfrm>
            <a:off x="228756" y="1741458"/>
            <a:ext cx="4180502" cy="3199710"/>
          </a:xfrm>
        </p:spPr>
        <p:txBody>
          <a:bodyPr>
            <a:noAutofit/>
          </a:bodyPr>
          <a:lstStyle/>
          <a:p>
            <a:pPr>
              <a:buFont typeface="Wingdings" panose="05000000000000000000" pitchFamily="2" charset="2"/>
              <a:buChar char="ü"/>
            </a:pPr>
            <a:r>
              <a:rPr kumimoji="1" lang="ja-JP" altLang="en-US" sz="2400" dirty="0" smtClean="0"/>
              <a:t>胸式呼吸と腹式呼吸</a:t>
            </a:r>
            <a:endParaRPr kumimoji="1" lang="en-US" altLang="ja-JP" sz="2400" dirty="0" smtClean="0"/>
          </a:p>
          <a:p>
            <a:pPr marL="0" indent="0">
              <a:buNone/>
            </a:pPr>
            <a:r>
              <a:rPr lang="ja-JP" altLang="en-US" sz="2400" b="1" dirty="0" smtClean="0">
                <a:solidFill>
                  <a:srgbClr val="FF0000"/>
                </a:solidFill>
              </a:rPr>
              <a:t>　→</a:t>
            </a:r>
            <a:r>
              <a:rPr kumimoji="1" lang="ja-JP" altLang="en-US" sz="2400" b="1" dirty="0" smtClean="0">
                <a:solidFill>
                  <a:srgbClr val="FF0000"/>
                </a:solidFill>
              </a:rPr>
              <a:t>腹式呼吸</a:t>
            </a:r>
            <a:r>
              <a:rPr kumimoji="1" lang="ja-JP" altLang="en-US" sz="2400" dirty="0" smtClean="0"/>
              <a:t>をしましょう。</a:t>
            </a:r>
            <a:endParaRPr kumimoji="1" lang="en-US" altLang="ja-JP" sz="2400" dirty="0" smtClean="0"/>
          </a:p>
          <a:p>
            <a:pPr>
              <a:buFont typeface="Wingdings" panose="05000000000000000000" pitchFamily="2" charset="2"/>
              <a:buChar char="ü"/>
            </a:pPr>
            <a:r>
              <a:rPr lang="ja-JP" altLang="en-US" sz="2400" dirty="0" smtClean="0"/>
              <a:t>吸った時の横隔膜の緊張感が、息を吐く時に取れるのを感じましょう。</a:t>
            </a:r>
            <a:endParaRPr lang="en-US" altLang="ja-JP" sz="2400" dirty="0" smtClean="0"/>
          </a:p>
          <a:p>
            <a:pPr>
              <a:buFont typeface="Wingdings" panose="05000000000000000000" pitchFamily="2" charset="2"/>
              <a:buChar char="ü"/>
            </a:pPr>
            <a:r>
              <a:rPr lang="en-US" altLang="ja-JP" sz="2400" dirty="0" smtClean="0">
                <a:solidFill>
                  <a:srgbClr val="FF0000"/>
                </a:solidFill>
              </a:rPr>
              <a:t>3</a:t>
            </a:r>
            <a:r>
              <a:rPr lang="ja-JP" altLang="en-US" sz="2400" dirty="0" smtClean="0">
                <a:solidFill>
                  <a:srgbClr val="FF0000"/>
                </a:solidFill>
              </a:rPr>
              <a:t>秒間</a:t>
            </a:r>
            <a:r>
              <a:rPr lang="ja-JP" altLang="en-US" sz="2400" dirty="0" smtClean="0"/>
              <a:t>息を吸い、</a:t>
            </a:r>
            <a:r>
              <a:rPr lang="en-US" altLang="ja-JP" sz="2400" dirty="0">
                <a:solidFill>
                  <a:srgbClr val="FF0000"/>
                </a:solidFill>
              </a:rPr>
              <a:t>2</a:t>
            </a:r>
            <a:r>
              <a:rPr lang="ja-JP" altLang="en-US" sz="2400" dirty="0" smtClean="0">
                <a:solidFill>
                  <a:srgbClr val="FF0000"/>
                </a:solidFill>
              </a:rPr>
              <a:t>秒間</a:t>
            </a:r>
            <a:r>
              <a:rPr lang="ja-JP" altLang="en-US" sz="2400" dirty="0" smtClean="0"/>
              <a:t>止め、</a:t>
            </a:r>
            <a:r>
              <a:rPr lang="en-US" altLang="ja-JP" sz="2400" dirty="0">
                <a:solidFill>
                  <a:srgbClr val="FF0000"/>
                </a:solidFill>
              </a:rPr>
              <a:t>5</a:t>
            </a:r>
            <a:r>
              <a:rPr lang="ja-JP" altLang="en-US" sz="2400" dirty="0" smtClean="0">
                <a:solidFill>
                  <a:srgbClr val="FF0000"/>
                </a:solidFill>
              </a:rPr>
              <a:t>秒間</a:t>
            </a:r>
            <a:r>
              <a:rPr lang="ja-JP" altLang="en-US" sz="2400" dirty="0" smtClean="0"/>
              <a:t>で息を吐く。</a:t>
            </a:r>
            <a:endParaRPr lang="en-US" altLang="ja-JP" sz="2400" dirty="0" smtClean="0"/>
          </a:p>
        </p:txBody>
      </p:sp>
      <p:sp>
        <p:nvSpPr>
          <p:cNvPr id="4" name="スライド番号プレースホルダー 3"/>
          <p:cNvSpPr>
            <a:spLocks noGrp="1"/>
          </p:cNvSpPr>
          <p:nvPr>
            <p:ph type="sldNum" sz="quarter" idx="12"/>
          </p:nvPr>
        </p:nvSpPr>
        <p:spPr/>
        <p:txBody>
          <a:bodyPr/>
          <a:lstStyle/>
          <a:p>
            <a:fld id="{604623E0-93D2-4EDA-B2F8-7DBFCC7D0985}" type="slidenum">
              <a:rPr lang="ja-JP" altLang="en-US" smtClean="0"/>
              <a:pPr/>
              <a:t>5</a:t>
            </a:fld>
            <a:endParaRPr lang="ja-JP" altLang="en-US" dirty="0"/>
          </a:p>
        </p:txBody>
      </p:sp>
      <p:sp>
        <p:nvSpPr>
          <p:cNvPr id="5" name="テキスト ボックス 4"/>
          <p:cNvSpPr txBox="1"/>
          <p:nvPr/>
        </p:nvSpPr>
        <p:spPr>
          <a:xfrm>
            <a:off x="2195736" y="5445224"/>
            <a:ext cx="4950394" cy="584775"/>
          </a:xfrm>
          <a:prstGeom prst="rect">
            <a:avLst/>
          </a:prstGeom>
          <a:noFill/>
        </p:spPr>
        <p:txBody>
          <a:bodyPr wrap="none" rtlCol="0">
            <a:spAutoFit/>
          </a:bodyPr>
          <a:lstStyle/>
          <a:p>
            <a:r>
              <a:rPr lang="ja-JP" altLang="en-US" sz="2800" dirty="0"/>
              <a:t>☝</a:t>
            </a:r>
            <a:r>
              <a:rPr lang="ja-JP" altLang="en-US" sz="3200" dirty="0"/>
              <a:t>実際にやって</a:t>
            </a:r>
            <a:r>
              <a:rPr lang="ja-JP" altLang="en-US" sz="3200" dirty="0" smtClean="0"/>
              <a:t>みましょう！</a:t>
            </a:r>
            <a:endParaRPr kumimoji="1" lang="ja-JP" altLang="en-US" sz="3200" dirty="0"/>
          </a:p>
        </p:txBody>
      </p:sp>
      <p:sp>
        <p:nvSpPr>
          <p:cNvPr id="6" name="テキスト ボックス 5"/>
          <p:cNvSpPr txBox="1"/>
          <p:nvPr/>
        </p:nvSpPr>
        <p:spPr>
          <a:xfrm>
            <a:off x="4572000" y="3933056"/>
            <a:ext cx="2511792" cy="923330"/>
          </a:xfrm>
          <a:prstGeom prst="rect">
            <a:avLst/>
          </a:prstGeom>
          <a:noFill/>
        </p:spPr>
        <p:txBody>
          <a:bodyPr wrap="square" rtlCol="0">
            <a:spAutoFit/>
          </a:bodyPr>
          <a:lstStyle/>
          <a:p>
            <a:r>
              <a:rPr lang="ja-JP" altLang="en-US" dirty="0"/>
              <a:t>息を</a:t>
            </a:r>
            <a:r>
              <a:rPr lang="ja-JP" altLang="en-US" dirty="0" smtClean="0"/>
              <a:t>吸う</a:t>
            </a:r>
            <a:r>
              <a:rPr lang="ja-JP" altLang="en-US" dirty="0"/>
              <a:t>時</a:t>
            </a:r>
            <a:r>
              <a:rPr lang="ja-JP" altLang="en-US" dirty="0" smtClean="0"/>
              <a:t>に</a:t>
            </a:r>
            <a:r>
              <a:rPr lang="en-US" altLang="ja-JP" dirty="0" smtClean="0"/>
              <a:t/>
            </a:r>
            <a:br>
              <a:rPr lang="en-US" altLang="ja-JP" dirty="0" smtClean="0"/>
            </a:br>
            <a:r>
              <a:rPr lang="ja-JP" altLang="en-US" dirty="0" smtClean="0"/>
              <a:t>おなかに力が入り</a:t>
            </a:r>
            <a:r>
              <a:rPr lang="en-US" altLang="ja-JP" dirty="0" smtClean="0"/>
              <a:t/>
            </a:r>
            <a:br>
              <a:rPr lang="en-US" altLang="ja-JP" dirty="0" smtClean="0"/>
            </a:br>
            <a:r>
              <a:rPr lang="ja-JP" altLang="en-US" dirty="0" smtClean="0"/>
              <a:t>おなかがふくらむ</a:t>
            </a:r>
            <a:endParaRPr lang="en-US" altLang="ja-JP" dirty="0" smtClean="0"/>
          </a:p>
        </p:txBody>
      </p:sp>
      <p:sp>
        <p:nvSpPr>
          <p:cNvPr id="7" name="テキスト ボックス 6"/>
          <p:cNvSpPr txBox="1"/>
          <p:nvPr/>
        </p:nvSpPr>
        <p:spPr>
          <a:xfrm>
            <a:off x="6588224" y="3956863"/>
            <a:ext cx="2192992" cy="1200329"/>
          </a:xfrm>
          <a:prstGeom prst="rect">
            <a:avLst/>
          </a:prstGeom>
          <a:noFill/>
        </p:spPr>
        <p:txBody>
          <a:bodyPr wrap="square" rtlCol="0">
            <a:spAutoFit/>
          </a:bodyPr>
          <a:lstStyle/>
          <a:p>
            <a:r>
              <a:rPr lang="ja-JP" altLang="en-US" dirty="0"/>
              <a:t>息を吐く時</a:t>
            </a:r>
            <a:r>
              <a:rPr lang="ja-JP" altLang="en-US" dirty="0" smtClean="0"/>
              <a:t>に</a:t>
            </a:r>
            <a:r>
              <a:rPr lang="en-US" altLang="ja-JP" dirty="0" smtClean="0"/>
              <a:t/>
            </a:r>
            <a:br>
              <a:rPr lang="en-US" altLang="ja-JP" dirty="0" smtClean="0"/>
            </a:br>
            <a:r>
              <a:rPr lang="ja-JP" altLang="en-US" dirty="0" smtClean="0"/>
              <a:t>おなか</a:t>
            </a:r>
            <a:r>
              <a:rPr lang="ja-JP" altLang="en-US" dirty="0"/>
              <a:t>の力が</a:t>
            </a:r>
            <a:r>
              <a:rPr lang="ja-JP" altLang="en-US" dirty="0" smtClean="0"/>
              <a:t>抜け</a:t>
            </a:r>
            <a:r>
              <a:rPr lang="en-US" altLang="ja-JP" dirty="0" smtClean="0"/>
              <a:t/>
            </a:r>
            <a:br>
              <a:rPr lang="en-US" altLang="ja-JP" dirty="0" smtClean="0"/>
            </a:br>
            <a:r>
              <a:rPr lang="ja-JP" altLang="en-US" dirty="0" smtClean="0"/>
              <a:t>おなかがひっこむ</a:t>
            </a:r>
            <a:endParaRPr lang="ja-JP" altLang="en-US" dirty="0"/>
          </a:p>
          <a:p>
            <a:endParaRPr kumimoji="1" lang="ja-JP" altLang="en-US" dirty="0"/>
          </a:p>
        </p:txBody>
      </p:sp>
      <p:pic>
        <p:nvPicPr>
          <p:cNvPr id="2050" name="Picture 2" descr="腹式呼吸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220072" y="1340768"/>
            <a:ext cx="2664296" cy="26642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リラックス法（漸進的筋弛緩法</a:t>
            </a:r>
            <a:r>
              <a:rPr lang="ja-JP" altLang="en-US" dirty="0"/>
              <a:t>）</a:t>
            </a:r>
            <a:endParaRPr kumimoji="1" lang="ja-JP" altLang="en-US" dirty="0"/>
          </a:p>
        </p:txBody>
      </p:sp>
      <p:sp>
        <p:nvSpPr>
          <p:cNvPr id="3" name="コンテンツ プレースホルダ 2"/>
          <p:cNvSpPr>
            <a:spLocks noGrp="1"/>
          </p:cNvSpPr>
          <p:nvPr>
            <p:ph idx="1"/>
          </p:nvPr>
        </p:nvSpPr>
        <p:spPr>
          <a:xfrm>
            <a:off x="457200" y="1600200"/>
            <a:ext cx="8229600" cy="4781128"/>
          </a:xfrm>
        </p:spPr>
        <p:txBody>
          <a:bodyPr>
            <a:noAutofit/>
          </a:bodyPr>
          <a:lstStyle/>
          <a:p>
            <a:pPr>
              <a:buNone/>
            </a:pPr>
            <a:r>
              <a:rPr lang="ja-JP" altLang="en-US" sz="2800" dirty="0" smtClean="0"/>
              <a:t>・リラックス法（漸進的筋弛緩法）とは・・・</a:t>
            </a:r>
            <a:endParaRPr lang="en-US" altLang="ja-JP" sz="2800" dirty="0" smtClean="0"/>
          </a:p>
          <a:p>
            <a:pPr>
              <a:buNone/>
            </a:pPr>
            <a:r>
              <a:rPr lang="ja-JP" altLang="en-US" sz="2800" dirty="0" smtClean="0"/>
              <a:t>　   体の様々な</a:t>
            </a:r>
            <a:r>
              <a:rPr lang="ja-JP" altLang="en-US" sz="2800" dirty="0"/>
              <a:t>部位に「</a:t>
            </a:r>
            <a:r>
              <a:rPr lang="ja-JP" altLang="en-US" sz="2800" dirty="0">
                <a:solidFill>
                  <a:srgbClr val="FF0000"/>
                </a:solidFill>
              </a:rPr>
              <a:t>わざと力を</a:t>
            </a:r>
            <a:r>
              <a:rPr lang="ja-JP" altLang="en-US" sz="2800" dirty="0" smtClean="0">
                <a:solidFill>
                  <a:srgbClr val="FF0000"/>
                </a:solidFill>
              </a:rPr>
              <a:t>入れて、抜く</a:t>
            </a:r>
            <a:r>
              <a:rPr lang="ja-JP" altLang="en-US" sz="2800" dirty="0" smtClean="0"/>
              <a:t>」</a:t>
            </a:r>
            <a:r>
              <a:rPr lang="en-US" altLang="ja-JP" sz="2800" dirty="0" smtClean="0"/>
              <a:t/>
            </a:r>
            <a:br>
              <a:rPr lang="en-US" altLang="ja-JP" sz="2800" dirty="0" smtClean="0"/>
            </a:br>
            <a:r>
              <a:rPr lang="ja-JP" altLang="en-US" sz="2800" dirty="0" smtClean="0"/>
              <a:t>ことを繰り返し、力</a:t>
            </a:r>
            <a:r>
              <a:rPr lang="ja-JP" altLang="en-US" sz="2800" dirty="0"/>
              <a:t>が抜ける感覚をつかむ</a:t>
            </a:r>
            <a:r>
              <a:rPr lang="ja-JP" altLang="en-US" sz="2800" dirty="0" smtClean="0"/>
              <a:t>方法。</a:t>
            </a:r>
            <a:endParaRPr lang="en-US" altLang="ja-JP" sz="2800" dirty="0" smtClean="0"/>
          </a:p>
          <a:p>
            <a:endParaRPr lang="en-US" altLang="ja-JP" sz="2400" dirty="0" smtClean="0"/>
          </a:p>
          <a:p>
            <a:pPr>
              <a:buNone/>
            </a:pPr>
            <a:r>
              <a:rPr lang="ja-JP" altLang="en-US" sz="2800" dirty="0" smtClean="0"/>
              <a:t>　　◆ストレッチ＝筋肉を</a:t>
            </a:r>
            <a:r>
              <a:rPr lang="ja-JP" altLang="en-US" sz="2800" u="sng" dirty="0" smtClean="0"/>
              <a:t>のばす</a:t>
            </a:r>
            <a:r>
              <a:rPr lang="ja-JP" altLang="en-US" sz="2800" dirty="0" smtClean="0"/>
              <a:t>ことが目標。</a:t>
            </a:r>
            <a:endParaRPr lang="en-US" altLang="ja-JP" sz="2800" dirty="0" smtClean="0"/>
          </a:p>
          <a:p>
            <a:pPr>
              <a:buNone/>
            </a:pPr>
            <a:r>
              <a:rPr lang="ja-JP" altLang="en-US" sz="2800" dirty="0" smtClean="0"/>
              <a:t>　　◆</a:t>
            </a:r>
            <a:r>
              <a:rPr lang="ja-JP" altLang="en-US" sz="2800" dirty="0"/>
              <a:t>リラックス</a:t>
            </a:r>
            <a:r>
              <a:rPr lang="ja-JP" altLang="en-US" sz="2800" dirty="0" smtClean="0"/>
              <a:t>法＝筋肉を</a:t>
            </a:r>
            <a:r>
              <a:rPr lang="ja-JP" altLang="en-US" sz="2800" u="sng" dirty="0"/>
              <a:t>ゆる</a:t>
            </a:r>
            <a:r>
              <a:rPr lang="ja-JP" altLang="en-US" sz="2800" u="sng" dirty="0" smtClean="0"/>
              <a:t>ませる</a:t>
            </a:r>
            <a:r>
              <a:rPr lang="ja-JP" altLang="en-US" sz="2800" dirty="0" smtClean="0"/>
              <a:t>ことが目標。</a:t>
            </a:r>
            <a:endParaRPr lang="en-US" altLang="ja-JP" sz="2800" dirty="0" smtClean="0"/>
          </a:p>
          <a:p>
            <a:pPr>
              <a:buNone/>
            </a:pPr>
            <a:endParaRPr lang="en-US" altLang="ja-JP" sz="2400" dirty="0" smtClean="0"/>
          </a:p>
          <a:p>
            <a:pPr>
              <a:buNone/>
            </a:pPr>
            <a:r>
              <a:rPr lang="ja-JP" altLang="en-US" sz="2400" dirty="0" smtClean="0"/>
              <a:t>　</a:t>
            </a:r>
            <a:endParaRPr lang="ja-JP" altLang="en-US" sz="2400" dirty="0"/>
          </a:p>
        </p:txBody>
      </p:sp>
      <p:sp>
        <p:nvSpPr>
          <p:cNvPr id="4" name="角丸四角形 3"/>
          <p:cNvSpPr/>
          <p:nvPr/>
        </p:nvSpPr>
        <p:spPr>
          <a:xfrm>
            <a:off x="611560" y="4797152"/>
            <a:ext cx="7920880" cy="1152128"/>
          </a:xfrm>
          <a:prstGeom prst="roundRect">
            <a:avLst>
              <a:gd name="adj" fmla="val 1137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ja-JP" altLang="en-US" sz="2400" dirty="0" smtClean="0">
                <a:solidFill>
                  <a:schemeClr val="tx1"/>
                </a:solidFill>
              </a:rPr>
              <a:t>　</a:t>
            </a:r>
            <a:r>
              <a:rPr lang="ja-JP" altLang="en-US" sz="2800" dirty="0">
                <a:solidFill>
                  <a:schemeClr val="tx1"/>
                </a:solidFill>
              </a:rPr>
              <a:t>リラックス</a:t>
            </a:r>
            <a:r>
              <a:rPr lang="ja-JP" altLang="en-US" sz="2800" dirty="0" smtClean="0">
                <a:solidFill>
                  <a:schemeClr val="tx1"/>
                </a:solidFill>
              </a:rPr>
              <a:t>法を練習すると、体の力みがなくなり、</a:t>
            </a:r>
            <a:endParaRPr lang="en-US" altLang="ja-JP" sz="2800" dirty="0" smtClean="0">
              <a:solidFill>
                <a:schemeClr val="tx1"/>
              </a:solidFill>
            </a:endParaRPr>
          </a:p>
          <a:p>
            <a:pPr>
              <a:buNone/>
            </a:pPr>
            <a:r>
              <a:rPr lang="ja-JP" altLang="en-US" sz="2800" dirty="0" smtClean="0">
                <a:solidFill>
                  <a:schemeClr val="tx1"/>
                </a:solidFill>
              </a:rPr>
              <a:t>　不安感、不眠、肩こりが改善します</a:t>
            </a:r>
            <a:r>
              <a:rPr lang="ja-JP" altLang="en-US" sz="2800" dirty="0">
                <a:solidFill>
                  <a:schemeClr val="tx1"/>
                </a:solidFill>
              </a:rPr>
              <a:t>。</a:t>
            </a:r>
            <a:endParaRPr lang="en-US" altLang="ja-JP" sz="2800" dirty="0" smtClean="0">
              <a:solidFill>
                <a:schemeClr val="tx1"/>
              </a:solidFill>
            </a:endParaRPr>
          </a:p>
        </p:txBody>
      </p:sp>
      <p:sp>
        <p:nvSpPr>
          <p:cNvPr id="5" name="スライド番号プレースホルダー 4"/>
          <p:cNvSpPr>
            <a:spLocks noGrp="1"/>
          </p:cNvSpPr>
          <p:nvPr>
            <p:ph type="sldNum" sz="quarter" idx="12"/>
          </p:nvPr>
        </p:nvSpPr>
        <p:spPr/>
        <p:txBody>
          <a:bodyPr/>
          <a:lstStyle/>
          <a:p>
            <a:fld id="{604623E0-93D2-4EDA-B2F8-7DBFCC7D0985}" type="slidenum">
              <a:rPr lang="ja-JP" altLang="en-US" smtClean="0"/>
              <a:pPr/>
              <a:t>6</a:t>
            </a:fld>
            <a:endParaRPr lang="ja-JP" altLang="en-US" dirty="0"/>
          </a:p>
        </p:txBody>
      </p:sp>
      <p:sp>
        <p:nvSpPr>
          <p:cNvPr id="6" name="テキスト ボックス 5"/>
          <p:cNvSpPr txBox="1"/>
          <p:nvPr/>
        </p:nvSpPr>
        <p:spPr>
          <a:xfrm>
            <a:off x="3995936" y="277456"/>
            <a:ext cx="3960440" cy="369332"/>
          </a:xfrm>
          <a:prstGeom prst="rect">
            <a:avLst/>
          </a:prstGeom>
          <a:noFill/>
        </p:spPr>
        <p:txBody>
          <a:bodyPr wrap="square" rtlCol="0">
            <a:spAutoFit/>
          </a:bodyPr>
          <a:lstStyle/>
          <a:p>
            <a:r>
              <a:rPr kumimoji="1" lang="ja-JP" altLang="en-US" spc="250" dirty="0" err="1" smtClean="0"/>
              <a:t>ぜん</a:t>
            </a:r>
            <a:r>
              <a:rPr kumimoji="1" lang="ja-JP" altLang="en-US" spc="250" dirty="0" smtClean="0"/>
              <a:t>しんてき　きんしかん　   ほう</a:t>
            </a:r>
            <a:endParaRPr kumimoji="1" lang="ja-JP" altLang="en-US" spc="25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22114"/>
          </a:xfrm>
        </p:spPr>
        <p:txBody>
          <a:bodyPr/>
          <a:lstStyle/>
          <a:p>
            <a:r>
              <a:rPr lang="ja-JP" altLang="ja-JP" b="1" dirty="0" smtClean="0"/>
              <a:t>準備</a:t>
            </a:r>
            <a:endParaRPr kumimoji="1" lang="ja-JP" altLang="en-US" dirty="0"/>
          </a:p>
        </p:txBody>
      </p:sp>
      <p:sp>
        <p:nvSpPr>
          <p:cNvPr id="3" name="コンテンツ プレースホルダ 2"/>
          <p:cNvSpPr>
            <a:spLocks noGrp="1"/>
          </p:cNvSpPr>
          <p:nvPr>
            <p:ph idx="1"/>
          </p:nvPr>
        </p:nvSpPr>
        <p:spPr>
          <a:xfrm>
            <a:off x="457200" y="1600201"/>
            <a:ext cx="8229600" cy="1300351"/>
          </a:xfrm>
        </p:spPr>
        <p:txBody>
          <a:bodyPr>
            <a:normAutofit lnSpcReduction="10000"/>
          </a:bodyPr>
          <a:lstStyle/>
          <a:p>
            <a:pPr>
              <a:buFont typeface="Wingdings" panose="05000000000000000000" pitchFamily="2" charset="2"/>
              <a:buChar char="ü"/>
            </a:pPr>
            <a:r>
              <a:rPr lang="ja-JP" altLang="ja-JP" sz="2400" dirty="0" smtClean="0"/>
              <a:t>アクセサリーやベルトは外</a:t>
            </a:r>
            <a:r>
              <a:rPr lang="ja-JP" altLang="en-US" sz="2400" dirty="0" smtClean="0"/>
              <a:t>します。</a:t>
            </a:r>
            <a:endParaRPr lang="en-US" altLang="ja-JP" sz="2400" dirty="0" smtClean="0"/>
          </a:p>
          <a:p>
            <a:pPr>
              <a:buFont typeface="Wingdings" panose="05000000000000000000" pitchFamily="2" charset="2"/>
              <a:buChar char="ü"/>
            </a:pPr>
            <a:r>
              <a:rPr lang="ja-JP" altLang="ja-JP" sz="2400" dirty="0" smtClean="0"/>
              <a:t>十分座高のある椅子に座り</a:t>
            </a:r>
            <a:r>
              <a:rPr lang="ja-JP" altLang="en-US" sz="2400" dirty="0" smtClean="0"/>
              <a:t>ましょう。</a:t>
            </a:r>
            <a:endParaRPr lang="en-US" altLang="ja-JP" sz="2400" dirty="0" smtClean="0"/>
          </a:p>
          <a:p>
            <a:pPr>
              <a:buFont typeface="Wingdings" panose="05000000000000000000" pitchFamily="2" charset="2"/>
              <a:buChar char="ü"/>
            </a:pPr>
            <a:r>
              <a:rPr lang="ja-JP" altLang="ja-JP" sz="2400" dirty="0" smtClean="0"/>
              <a:t>体の</a:t>
            </a:r>
            <a:r>
              <a:rPr lang="ja-JP" altLang="en-US" sz="2400" dirty="0" smtClean="0"/>
              <a:t>感覚</a:t>
            </a:r>
            <a:r>
              <a:rPr lang="ja-JP" altLang="ja-JP" sz="2400" dirty="0" smtClean="0"/>
              <a:t>に</a:t>
            </a:r>
            <a:r>
              <a:rPr lang="ja-JP" altLang="en-US" sz="2400" dirty="0"/>
              <a:t>注意を</a:t>
            </a:r>
            <a:r>
              <a:rPr lang="ja-JP" altLang="en-US" sz="2400" dirty="0" smtClean="0"/>
              <a:t>向け、体に生じる変化を味わいましょう。</a:t>
            </a:r>
            <a:endParaRPr lang="ja-JP" altLang="ja-JP" sz="2400" dirty="0" smtClean="0"/>
          </a:p>
        </p:txBody>
      </p:sp>
      <p:sp>
        <p:nvSpPr>
          <p:cNvPr id="5" name="スライド番号プレースホルダー 4"/>
          <p:cNvSpPr>
            <a:spLocks noGrp="1"/>
          </p:cNvSpPr>
          <p:nvPr>
            <p:ph type="sldNum" sz="quarter" idx="12"/>
          </p:nvPr>
        </p:nvSpPr>
        <p:spPr/>
        <p:txBody>
          <a:bodyPr/>
          <a:lstStyle/>
          <a:p>
            <a:fld id="{604623E0-93D2-4EDA-B2F8-7DBFCC7D0985}" type="slidenum">
              <a:rPr lang="ja-JP" altLang="en-US" smtClean="0"/>
              <a:pPr/>
              <a:t>7</a:t>
            </a:fld>
            <a:endParaRPr lang="ja-JP" altLang="en-US" dirty="0"/>
          </a:p>
        </p:txBody>
      </p:sp>
      <p:sp>
        <p:nvSpPr>
          <p:cNvPr id="6" name="テキスト ボックス 5"/>
          <p:cNvSpPr txBox="1"/>
          <p:nvPr/>
        </p:nvSpPr>
        <p:spPr>
          <a:xfrm>
            <a:off x="3779728" y="5301208"/>
            <a:ext cx="5132461" cy="861774"/>
          </a:xfrm>
          <a:prstGeom prst="rect">
            <a:avLst/>
          </a:prstGeom>
          <a:noFill/>
        </p:spPr>
        <p:txBody>
          <a:bodyPr wrap="square" rtlCol="0">
            <a:spAutoFit/>
          </a:bodyPr>
          <a:lstStyle/>
          <a:p>
            <a:r>
              <a:rPr lang="en-US" altLang="ja-JP" sz="1400" dirty="0" smtClean="0"/>
              <a:t>【</a:t>
            </a:r>
            <a:r>
              <a:rPr lang="ja-JP" altLang="en-US" sz="1400" dirty="0" smtClean="0"/>
              <a:t>参考文献</a:t>
            </a:r>
            <a:r>
              <a:rPr lang="en-US" altLang="ja-JP" sz="1400" dirty="0"/>
              <a:t>】</a:t>
            </a:r>
            <a:endParaRPr lang="en-US" altLang="ja-JP" sz="1400" dirty="0" smtClean="0"/>
          </a:p>
          <a:p>
            <a:r>
              <a:rPr lang="ja-JP" altLang="en-US" sz="1200" dirty="0" smtClean="0"/>
              <a:t>岡島</a:t>
            </a:r>
            <a:r>
              <a:rPr lang="ja-JP" altLang="en-US" sz="1200" dirty="0"/>
              <a:t>　義・井上雄一　認知行動療法で改善する不眠症，すばる舎，</a:t>
            </a:r>
            <a:r>
              <a:rPr lang="en-US" altLang="ja-JP" sz="1200" dirty="0" smtClean="0"/>
              <a:t>2012</a:t>
            </a:r>
            <a:endParaRPr lang="en-US" altLang="ja-JP" sz="1200" dirty="0"/>
          </a:p>
          <a:p>
            <a:r>
              <a:rPr lang="ja-JP" altLang="en-US" sz="1200" dirty="0" smtClean="0"/>
              <a:t>井上雄一・岡島義編　</a:t>
            </a:r>
            <a:r>
              <a:rPr lang="en-US" altLang="ja-JP" sz="1200" dirty="0" smtClean="0"/>
              <a:t>『</a:t>
            </a:r>
            <a:r>
              <a:rPr lang="ja-JP" altLang="en-US" sz="1200" dirty="0" smtClean="0"/>
              <a:t>不眠の科学</a:t>
            </a:r>
            <a:r>
              <a:rPr lang="en-US" altLang="ja-JP" sz="1200" dirty="0" smtClean="0"/>
              <a:t>』</a:t>
            </a:r>
            <a:r>
              <a:rPr lang="ja-JP" altLang="en-US" sz="1200" dirty="0" smtClean="0"/>
              <a:t>　付録　</a:t>
            </a:r>
            <a:r>
              <a:rPr lang="ja-JP" altLang="en-US" sz="1200" dirty="0"/>
              <a:t>「</a:t>
            </a:r>
            <a:r>
              <a:rPr lang="ja-JP" altLang="en-US" sz="1200" dirty="0" smtClean="0"/>
              <a:t>認知行動療法マニュアル」朝倉</a:t>
            </a:r>
            <a:r>
              <a:rPr lang="ja-JP" altLang="en-US" sz="1200" dirty="0"/>
              <a:t>書店ホームページ　</a:t>
            </a:r>
            <a:r>
              <a:rPr lang="en-US" altLang="ja-JP" sz="1200" dirty="0" smtClean="0">
                <a:hlinkClick r:id="rId3"/>
              </a:rPr>
              <a:t>http</a:t>
            </a:r>
            <a:r>
              <a:rPr lang="en-US" altLang="ja-JP" sz="1200" dirty="0">
                <a:hlinkClick r:id="rId3"/>
              </a:rPr>
              <a:t>://www.asakura.co.jp/books/isbn/978-4-254-30112-0</a:t>
            </a:r>
            <a:r>
              <a:rPr lang="en-US" altLang="ja-JP" sz="1200" dirty="0" smtClean="0">
                <a:hlinkClick r:id="rId3"/>
              </a:rPr>
              <a:t>/</a:t>
            </a:r>
            <a:endParaRPr lang="en-US" altLang="ja-JP" sz="1200" dirty="0" smtClean="0"/>
          </a:p>
        </p:txBody>
      </p:sp>
      <p:pic>
        <p:nvPicPr>
          <p:cNvPr id="8" name="図 7"/>
          <p:cNvPicPr>
            <a:picLocks noChangeAspect="1"/>
          </p:cNvPicPr>
          <p:nvPr/>
        </p:nvPicPr>
        <p:blipFill rotWithShape="1">
          <a:blip r:embed="rId4">
            <a:extLst>
              <a:ext uri="{28A0092B-C50C-407E-A947-70E740481C1C}">
                <a14:useLocalDpi xmlns:a14="http://schemas.microsoft.com/office/drawing/2010/main" val="0"/>
              </a:ext>
            </a:extLst>
          </a:blip>
          <a:srcRect l="11498" t="25026" r="12956" b="13613"/>
          <a:stretch/>
        </p:blipFill>
        <p:spPr>
          <a:xfrm>
            <a:off x="755576" y="3284984"/>
            <a:ext cx="2304072" cy="2955223"/>
          </a:xfrm>
          <a:prstGeom prst="rect">
            <a:avLst/>
          </a:prstGeom>
        </p:spPr>
      </p:pic>
      <p:sp>
        <p:nvSpPr>
          <p:cNvPr id="11" name="テキスト ボックス 10"/>
          <p:cNvSpPr txBox="1"/>
          <p:nvPr/>
        </p:nvSpPr>
        <p:spPr>
          <a:xfrm>
            <a:off x="3203848" y="2964909"/>
            <a:ext cx="5708341" cy="1938992"/>
          </a:xfrm>
          <a:prstGeom prst="rect">
            <a:avLst/>
          </a:prstGeom>
          <a:solidFill>
            <a:srgbClr val="FFFF99"/>
          </a:solidFill>
          <a:ln>
            <a:solidFill>
              <a:srgbClr val="FFC000"/>
            </a:solidFill>
          </a:ln>
        </p:spPr>
        <p:txBody>
          <a:bodyPr wrap="square" rtlCol="0">
            <a:spAutoFit/>
          </a:bodyPr>
          <a:lstStyle/>
          <a:p>
            <a:r>
              <a:rPr lang="en-US" altLang="ja-JP" sz="2400" dirty="0" smtClean="0"/>
              <a:t>【</a:t>
            </a:r>
            <a:r>
              <a:rPr lang="ja-JP" altLang="en-US" sz="2400" dirty="0" smtClean="0"/>
              <a:t>基本の姿勢</a:t>
            </a:r>
            <a:r>
              <a:rPr lang="en-US" altLang="ja-JP" sz="2400" dirty="0" smtClean="0"/>
              <a:t>】</a:t>
            </a:r>
            <a:endParaRPr lang="en-US" altLang="ja-JP" sz="2400" dirty="0"/>
          </a:p>
          <a:p>
            <a:pPr marL="342900" indent="-342900">
              <a:buFont typeface="Arial" panose="020B0604020202020204" pitchFamily="34" charset="0"/>
              <a:buChar char="•"/>
            </a:pPr>
            <a:r>
              <a:rPr lang="ja-JP" altLang="en-US" sz="2400" dirty="0"/>
              <a:t>背もたれに寄りかからず、浅く腰かける。</a:t>
            </a:r>
            <a:endParaRPr lang="en-US" altLang="ja-JP" sz="2400" dirty="0"/>
          </a:p>
          <a:p>
            <a:pPr marL="342900" indent="-342900">
              <a:buFont typeface="Arial" panose="020B0604020202020204" pitchFamily="34" charset="0"/>
              <a:buChar char="•"/>
            </a:pPr>
            <a:r>
              <a:rPr lang="ja-JP" altLang="en-US" sz="2400" dirty="0"/>
              <a:t>両脚を肩幅まで広げ、足を床につける。</a:t>
            </a:r>
            <a:endParaRPr lang="en-US" altLang="ja-JP" sz="2400" dirty="0"/>
          </a:p>
          <a:p>
            <a:pPr marL="342900" indent="-342900">
              <a:buFont typeface="Arial" panose="020B0604020202020204" pitchFamily="34" charset="0"/>
              <a:buChar char="•"/>
            </a:pPr>
            <a:r>
              <a:rPr lang="ja-JP" altLang="en-US" sz="2400" dirty="0" smtClean="0"/>
              <a:t>上半身の体重をお尻</a:t>
            </a:r>
            <a:r>
              <a:rPr lang="ja-JP" altLang="en-US" sz="2400" dirty="0"/>
              <a:t>の上に</a:t>
            </a:r>
            <a:r>
              <a:rPr lang="ja-JP" altLang="en-US" sz="2400" dirty="0" smtClean="0"/>
              <a:t>乗せる。</a:t>
            </a:r>
            <a:endParaRPr lang="en-US" altLang="ja-JP" sz="2400" dirty="0"/>
          </a:p>
          <a:p>
            <a:pPr marL="342900" indent="-342900">
              <a:buFont typeface="Arial" panose="020B0604020202020204" pitchFamily="34" charset="0"/>
              <a:buChar char="•"/>
            </a:pPr>
            <a:r>
              <a:rPr lang="ja-JP" altLang="en-US" sz="2400" dirty="0"/>
              <a:t>軽く猫背</a:t>
            </a:r>
            <a:r>
              <a:rPr lang="ja-JP" altLang="en-US" sz="2400" dirty="0" smtClean="0"/>
              <a:t>になり両手をひざに置く。</a:t>
            </a:r>
            <a:endParaRPr lang="en-US" altLang="ja-JP"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3">
            <a:extLst>
              <a:ext uri="{28A0092B-C50C-407E-A947-70E740481C1C}">
                <a14:useLocalDpi xmlns:a14="http://schemas.microsoft.com/office/drawing/2010/main" val="0"/>
              </a:ext>
            </a:extLst>
          </a:blip>
          <a:srcRect l="10453" t="9795" r="8694" b="3936"/>
          <a:stretch/>
        </p:blipFill>
        <p:spPr>
          <a:xfrm>
            <a:off x="439837" y="1639586"/>
            <a:ext cx="2835880" cy="4777842"/>
          </a:xfrm>
          <a:prstGeom prst="rect">
            <a:avLst/>
          </a:prstGeom>
        </p:spPr>
      </p:pic>
      <p:sp>
        <p:nvSpPr>
          <p:cNvPr id="2" name="タイトル 1"/>
          <p:cNvSpPr>
            <a:spLocks noGrp="1"/>
          </p:cNvSpPr>
          <p:nvPr>
            <p:ph type="title"/>
          </p:nvPr>
        </p:nvSpPr>
        <p:spPr/>
        <p:txBody>
          <a:bodyPr/>
          <a:lstStyle/>
          <a:p>
            <a:r>
              <a:rPr lang="ja-JP" altLang="en-US" dirty="0" smtClean="0"/>
              <a:t>手のリラックス法</a:t>
            </a:r>
            <a:endParaRPr kumimoji="1" lang="ja-JP" altLang="en-US" dirty="0"/>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959" t="16934" r="4101" b="1619"/>
          <a:stretch/>
        </p:blipFill>
        <p:spPr bwMode="auto">
          <a:xfrm>
            <a:off x="11241652" y="1464890"/>
            <a:ext cx="7946653" cy="5256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3"/>
          <p:cNvSpPr>
            <a:spLocks noGrp="1"/>
          </p:cNvSpPr>
          <p:nvPr>
            <p:ph type="sldNum" sz="quarter" idx="12"/>
          </p:nvPr>
        </p:nvSpPr>
        <p:spPr/>
        <p:txBody>
          <a:bodyPr/>
          <a:lstStyle/>
          <a:p>
            <a:fld id="{604623E0-93D2-4EDA-B2F8-7DBFCC7D0985}" type="slidenum">
              <a:rPr lang="ja-JP" altLang="en-US" smtClean="0"/>
              <a:pPr/>
              <a:t>8</a:t>
            </a:fld>
            <a:endParaRPr lang="ja-JP" altLang="en-US" dirty="0"/>
          </a:p>
        </p:txBody>
      </p:sp>
      <p:pic>
        <p:nvPicPr>
          <p:cNvPr id="14" name="図 13"/>
          <p:cNvPicPr>
            <a:picLocks noChangeAspect="1"/>
          </p:cNvPicPr>
          <p:nvPr/>
        </p:nvPicPr>
        <p:blipFill rotWithShape="1">
          <a:blip r:embed="rId5">
            <a:extLst>
              <a:ext uri="{28A0092B-C50C-407E-A947-70E740481C1C}">
                <a14:useLocalDpi xmlns:a14="http://schemas.microsoft.com/office/drawing/2010/main" val="0"/>
              </a:ext>
            </a:extLst>
          </a:blip>
          <a:srcRect l="2543" t="22050" r="-2543" b="17842"/>
          <a:stretch/>
        </p:blipFill>
        <p:spPr>
          <a:xfrm>
            <a:off x="2627784" y="3284984"/>
            <a:ext cx="2114717" cy="2007171"/>
          </a:xfrm>
          <a:prstGeom prst="rect">
            <a:avLst/>
          </a:prstGeom>
          <a:ln>
            <a:solidFill>
              <a:schemeClr val="tx1"/>
            </a:solidFill>
          </a:ln>
        </p:spPr>
      </p:pic>
      <p:pic>
        <p:nvPicPr>
          <p:cNvPr id="15" name="図 14"/>
          <p:cNvPicPr>
            <a:picLocks noChangeAspect="1"/>
          </p:cNvPicPr>
          <p:nvPr/>
        </p:nvPicPr>
        <p:blipFill rotWithShape="1">
          <a:blip r:embed="rId6">
            <a:extLst>
              <a:ext uri="{28A0092B-C50C-407E-A947-70E740481C1C}">
                <a14:useLocalDpi xmlns:a14="http://schemas.microsoft.com/office/drawing/2010/main" val="0"/>
              </a:ext>
            </a:extLst>
          </a:blip>
          <a:srcRect t="19727" b="18495"/>
          <a:stretch/>
        </p:blipFill>
        <p:spPr>
          <a:xfrm>
            <a:off x="6356359" y="4076802"/>
            <a:ext cx="2027632" cy="1977973"/>
          </a:xfrm>
          <a:prstGeom prst="rect">
            <a:avLst/>
          </a:prstGeom>
          <a:ln>
            <a:solidFill>
              <a:schemeClr val="tx1"/>
            </a:solidFill>
          </a:ln>
        </p:spPr>
      </p:pic>
      <p:pic>
        <p:nvPicPr>
          <p:cNvPr id="16" name="図 15"/>
          <p:cNvPicPr>
            <a:picLocks noChangeAspect="1"/>
          </p:cNvPicPr>
          <p:nvPr/>
        </p:nvPicPr>
        <p:blipFill rotWithShape="1">
          <a:blip r:embed="rId7">
            <a:extLst>
              <a:ext uri="{28A0092B-C50C-407E-A947-70E740481C1C}">
                <a14:useLocalDpi xmlns:a14="http://schemas.microsoft.com/office/drawing/2010/main" val="0"/>
              </a:ext>
            </a:extLst>
          </a:blip>
          <a:srcRect t="15368" b="23965"/>
          <a:stretch/>
        </p:blipFill>
        <p:spPr>
          <a:xfrm>
            <a:off x="6368315" y="1883969"/>
            <a:ext cx="2048161" cy="1962000"/>
          </a:xfrm>
          <a:prstGeom prst="rect">
            <a:avLst/>
          </a:prstGeom>
          <a:ln>
            <a:solidFill>
              <a:schemeClr val="tx1"/>
            </a:solidFill>
          </a:ln>
        </p:spPr>
      </p:pic>
      <p:sp>
        <p:nvSpPr>
          <p:cNvPr id="18" name="円/楕円 17"/>
          <p:cNvSpPr/>
          <p:nvPr/>
        </p:nvSpPr>
        <p:spPr>
          <a:xfrm>
            <a:off x="745586" y="3573016"/>
            <a:ext cx="1381534" cy="814737"/>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コネクタ 19"/>
          <p:cNvCxnSpPr/>
          <p:nvPr/>
        </p:nvCxnSpPr>
        <p:spPr>
          <a:xfrm flipV="1">
            <a:off x="1436353" y="3284984"/>
            <a:ext cx="1191431" cy="288032"/>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1436353" y="4387754"/>
            <a:ext cx="1188628" cy="904401"/>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4" name="左右矢印 23"/>
          <p:cNvSpPr/>
          <p:nvPr/>
        </p:nvSpPr>
        <p:spPr>
          <a:xfrm rot="19466496">
            <a:off x="4854973" y="3017837"/>
            <a:ext cx="1152128" cy="576064"/>
          </a:xfrm>
          <a:prstGeom prst="lef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左右矢印 25"/>
          <p:cNvSpPr/>
          <p:nvPr/>
        </p:nvSpPr>
        <p:spPr>
          <a:xfrm rot="1128428">
            <a:off x="4921435" y="4652411"/>
            <a:ext cx="1152128" cy="576064"/>
          </a:xfrm>
          <a:prstGeom prst="lef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5713991" y="1402706"/>
            <a:ext cx="3312368" cy="461665"/>
          </a:xfrm>
          <a:prstGeom prst="rect">
            <a:avLst/>
          </a:prstGeom>
          <a:noFill/>
        </p:spPr>
        <p:txBody>
          <a:bodyPr wrap="square" rtlCol="0">
            <a:spAutoFit/>
          </a:bodyPr>
          <a:lstStyle/>
          <a:p>
            <a:r>
              <a:rPr kumimoji="1" lang="ja-JP" altLang="en-US" sz="2400" dirty="0" smtClean="0"/>
              <a:t>①手のひらを強くにぎる。</a:t>
            </a:r>
            <a:endParaRPr kumimoji="1" lang="ja-JP" altLang="en-US" sz="2400" dirty="0"/>
          </a:p>
        </p:txBody>
      </p:sp>
      <p:sp>
        <p:nvSpPr>
          <p:cNvPr id="28" name="テキスト ボックス 27"/>
          <p:cNvSpPr txBox="1"/>
          <p:nvPr/>
        </p:nvSpPr>
        <p:spPr>
          <a:xfrm>
            <a:off x="5660114" y="6053504"/>
            <a:ext cx="3312368" cy="461665"/>
          </a:xfrm>
          <a:prstGeom prst="rect">
            <a:avLst/>
          </a:prstGeom>
          <a:noFill/>
        </p:spPr>
        <p:txBody>
          <a:bodyPr wrap="square" rtlCol="0">
            <a:spAutoFit/>
          </a:bodyPr>
          <a:lstStyle/>
          <a:p>
            <a:r>
              <a:rPr lang="ja-JP" altLang="en-US" sz="2400" dirty="0"/>
              <a:t>②</a:t>
            </a:r>
            <a:r>
              <a:rPr kumimoji="1" lang="ja-JP" altLang="en-US" sz="2400" dirty="0" smtClean="0"/>
              <a:t>手のひらを強く広げる。</a:t>
            </a:r>
            <a:endParaRPr kumimoji="1" lang="ja-JP" altLang="en-US" sz="2400" dirty="0"/>
          </a:p>
        </p:txBody>
      </p:sp>
      <p:sp>
        <p:nvSpPr>
          <p:cNvPr id="29" name="テキスト ボックス 28"/>
          <p:cNvSpPr txBox="1"/>
          <p:nvPr/>
        </p:nvSpPr>
        <p:spPr>
          <a:xfrm>
            <a:off x="2687465" y="2262600"/>
            <a:ext cx="3312368" cy="830997"/>
          </a:xfrm>
          <a:prstGeom prst="rect">
            <a:avLst/>
          </a:prstGeom>
          <a:noFill/>
        </p:spPr>
        <p:txBody>
          <a:bodyPr wrap="square" rtlCol="0">
            <a:spAutoFit/>
          </a:bodyPr>
          <a:lstStyle/>
          <a:p>
            <a:r>
              <a:rPr lang="ja-JP" altLang="en-US" sz="2400" dirty="0" smtClean="0"/>
              <a:t>基本姿勢：</a:t>
            </a:r>
            <a:r>
              <a:rPr lang="en-US" altLang="ja-JP" sz="2400" dirty="0" smtClean="0"/>
              <a:t/>
            </a:r>
            <a:br>
              <a:rPr lang="en-US" altLang="ja-JP" sz="2400" dirty="0" smtClean="0"/>
            </a:br>
            <a:r>
              <a:rPr lang="ja-JP" altLang="en-US" sz="2400" dirty="0" smtClean="0"/>
              <a:t>手のひらの力を抜く。</a:t>
            </a:r>
            <a:endParaRPr kumimoji="1" lang="ja-JP" altLang="en-US" sz="2400" dirty="0"/>
          </a:p>
        </p:txBody>
      </p:sp>
      <p:sp>
        <p:nvSpPr>
          <p:cNvPr id="27" name="テキスト ボックス 26"/>
          <p:cNvSpPr txBox="1"/>
          <p:nvPr/>
        </p:nvSpPr>
        <p:spPr>
          <a:xfrm>
            <a:off x="1842409" y="5889686"/>
            <a:ext cx="4032448" cy="830997"/>
          </a:xfrm>
          <a:prstGeom prst="rect">
            <a:avLst/>
          </a:prstGeom>
          <a:noFill/>
        </p:spPr>
        <p:txBody>
          <a:bodyPr wrap="square" rtlCol="0">
            <a:spAutoFit/>
          </a:bodyPr>
          <a:lstStyle/>
          <a:p>
            <a:r>
              <a:rPr kumimoji="1" lang="ja-JP" altLang="en-US" sz="2400" dirty="0" smtClean="0"/>
              <a:t>力を抜いた時に手に生じた</a:t>
            </a:r>
            <a:r>
              <a:rPr kumimoji="1" lang="en-US" altLang="ja-JP" sz="2400" dirty="0" smtClean="0"/>
              <a:t/>
            </a:r>
            <a:br>
              <a:rPr kumimoji="1" lang="en-US" altLang="ja-JP" sz="2400" dirty="0" smtClean="0"/>
            </a:br>
            <a:r>
              <a:rPr kumimoji="1" lang="ja-JP" altLang="en-US" sz="2400" dirty="0" smtClean="0"/>
              <a:t>感覚をよく味</a:t>
            </a:r>
            <a:r>
              <a:rPr lang="ja-JP" altLang="en-US" sz="2400" dirty="0" smtClean="0"/>
              <a:t>ってくださ</a:t>
            </a:r>
            <a:r>
              <a:rPr lang="ja-JP" altLang="en-US" sz="2400" dirty="0"/>
              <a:t>い</a:t>
            </a:r>
            <a:r>
              <a:rPr kumimoji="1" lang="ja-JP" altLang="en-US" sz="2400" dirty="0" smtClean="0"/>
              <a:t>。</a:t>
            </a:r>
            <a:endParaRPr kumimoji="1" lang="ja-JP" alt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腕の</a:t>
            </a:r>
            <a:r>
              <a:rPr lang="ja-JP" altLang="en-US" dirty="0"/>
              <a:t>リラックス</a:t>
            </a:r>
            <a:r>
              <a:rPr kumimoji="1" lang="ja-JP" altLang="en-US" dirty="0" smtClean="0"/>
              <a:t>法</a:t>
            </a:r>
            <a:endParaRPr kumimoji="1" lang="ja-JP" altLang="en-US" dirty="0"/>
          </a:p>
        </p:txBody>
      </p:sp>
      <p:sp>
        <p:nvSpPr>
          <p:cNvPr id="3" name="スライド番号プレースホルダー 2"/>
          <p:cNvSpPr>
            <a:spLocks noGrp="1"/>
          </p:cNvSpPr>
          <p:nvPr>
            <p:ph type="sldNum" sz="quarter" idx="12"/>
          </p:nvPr>
        </p:nvSpPr>
        <p:spPr/>
        <p:txBody>
          <a:bodyPr/>
          <a:lstStyle/>
          <a:p>
            <a:fld id="{604623E0-93D2-4EDA-B2F8-7DBFCC7D0985}" type="slidenum">
              <a:rPr lang="ja-JP" altLang="en-US" smtClean="0"/>
              <a:pPr/>
              <a:t>9</a:t>
            </a:fld>
            <a:endParaRPr lang="ja-JP" altLang="en-US" dirty="0"/>
          </a:p>
        </p:txBody>
      </p:sp>
      <p:sp>
        <p:nvSpPr>
          <p:cNvPr id="5" name="テキスト ボックス 4"/>
          <p:cNvSpPr txBox="1"/>
          <p:nvPr/>
        </p:nvSpPr>
        <p:spPr>
          <a:xfrm>
            <a:off x="899592" y="5293265"/>
            <a:ext cx="7560840" cy="1200329"/>
          </a:xfrm>
          <a:prstGeom prst="rect">
            <a:avLst/>
          </a:prstGeom>
          <a:noFill/>
        </p:spPr>
        <p:txBody>
          <a:bodyPr wrap="square" rtlCol="0">
            <a:spAutoFit/>
          </a:bodyPr>
          <a:lstStyle/>
          <a:p>
            <a:pPr marL="342900" indent="-342900">
              <a:buFont typeface="Wingdings" panose="05000000000000000000" pitchFamily="2" charset="2"/>
              <a:buChar char="ü"/>
            </a:pPr>
            <a:r>
              <a:rPr kumimoji="1" lang="ja-JP" altLang="en-US" sz="2400" dirty="0" smtClean="0"/>
              <a:t>力を入れる時間は約</a:t>
            </a:r>
            <a:r>
              <a:rPr kumimoji="1" lang="en-US" altLang="ja-JP" sz="2400" dirty="0" smtClean="0"/>
              <a:t>5</a:t>
            </a:r>
            <a:r>
              <a:rPr kumimoji="1" lang="ja-JP" altLang="en-US" sz="2400" dirty="0" smtClean="0"/>
              <a:t>秒、力を抜く時間は約</a:t>
            </a:r>
            <a:r>
              <a:rPr kumimoji="1" lang="en-US" altLang="ja-JP" sz="2400" dirty="0" smtClean="0"/>
              <a:t>20</a:t>
            </a:r>
            <a:r>
              <a:rPr kumimoji="1" lang="ja-JP" altLang="en-US" sz="2400" dirty="0" smtClean="0"/>
              <a:t>秒です。</a:t>
            </a:r>
            <a:endParaRPr kumimoji="1" lang="en-US" altLang="ja-JP" sz="2400" dirty="0" smtClean="0"/>
          </a:p>
          <a:p>
            <a:pPr marL="342900" indent="-342900">
              <a:buFont typeface="Wingdings" panose="05000000000000000000" pitchFamily="2" charset="2"/>
              <a:buChar char="ü"/>
            </a:pPr>
            <a:r>
              <a:rPr lang="ja-JP" altLang="en-US" sz="2400" dirty="0"/>
              <a:t>力</a:t>
            </a:r>
            <a:r>
              <a:rPr lang="ja-JP" altLang="en-US" sz="2400" dirty="0" smtClean="0"/>
              <a:t>を入れている間は息を吸って止め、</a:t>
            </a:r>
            <a:r>
              <a:rPr lang="en-US" altLang="ja-JP" sz="2400" dirty="0" smtClean="0"/>
              <a:t/>
            </a:r>
            <a:br>
              <a:rPr lang="en-US" altLang="ja-JP" sz="2400" dirty="0" smtClean="0"/>
            </a:br>
            <a:r>
              <a:rPr lang="ja-JP" altLang="en-US" sz="2400" dirty="0" smtClean="0"/>
              <a:t>力を抜くと同時に息をゆっくり吐き出しましょう。</a:t>
            </a:r>
            <a:endParaRPr kumimoji="1" lang="ja-JP" altLang="en-US" sz="2400" dirty="0"/>
          </a:p>
        </p:txBody>
      </p:sp>
      <p:pic>
        <p:nvPicPr>
          <p:cNvPr id="6" name="図 5"/>
          <p:cNvPicPr>
            <a:picLocks noChangeAspect="1"/>
          </p:cNvPicPr>
          <p:nvPr/>
        </p:nvPicPr>
        <p:blipFill rotWithShape="1">
          <a:blip r:embed="rId3">
            <a:extLst>
              <a:ext uri="{28A0092B-C50C-407E-A947-70E740481C1C}">
                <a14:useLocalDpi xmlns:a14="http://schemas.microsoft.com/office/drawing/2010/main" val="0"/>
              </a:ext>
            </a:extLst>
          </a:blip>
          <a:srcRect l="4243" t="8971" r="1719" b="4759"/>
          <a:stretch/>
        </p:blipFill>
        <p:spPr>
          <a:xfrm>
            <a:off x="1207003" y="2095260"/>
            <a:ext cx="2163430" cy="3133940"/>
          </a:xfrm>
          <a:prstGeom prst="rect">
            <a:avLst/>
          </a:prstGeom>
        </p:spPr>
      </p:pic>
      <p:pic>
        <p:nvPicPr>
          <p:cNvPr id="7" name="図 6"/>
          <p:cNvPicPr>
            <a:picLocks noChangeAspect="1"/>
          </p:cNvPicPr>
          <p:nvPr/>
        </p:nvPicPr>
        <p:blipFill rotWithShape="1">
          <a:blip r:embed="rId4">
            <a:extLst>
              <a:ext uri="{28A0092B-C50C-407E-A947-70E740481C1C}">
                <a14:useLocalDpi xmlns:a14="http://schemas.microsoft.com/office/drawing/2010/main" val="0"/>
              </a:ext>
            </a:extLst>
          </a:blip>
          <a:srcRect l="6877" t="8740" r="2601" b="4437"/>
          <a:stretch/>
        </p:blipFill>
        <p:spPr>
          <a:xfrm>
            <a:off x="5854458" y="1916832"/>
            <a:ext cx="2187611" cy="3313275"/>
          </a:xfrm>
          <a:prstGeom prst="rect">
            <a:avLst/>
          </a:prstGeom>
        </p:spPr>
      </p:pic>
      <p:sp>
        <p:nvSpPr>
          <p:cNvPr id="8" name="テキスト ボックス 7"/>
          <p:cNvSpPr txBox="1"/>
          <p:nvPr/>
        </p:nvSpPr>
        <p:spPr>
          <a:xfrm>
            <a:off x="647564" y="1337351"/>
            <a:ext cx="4032448" cy="830997"/>
          </a:xfrm>
          <a:prstGeom prst="rect">
            <a:avLst/>
          </a:prstGeom>
          <a:noFill/>
        </p:spPr>
        <p:txBody>
          <a:bodyPr wrap="square" rtlCol="0">
            <a:spAutoFit/>
          </a:bodyPr>
          <a:lstStyle/>
          <a:p>
            <a:r>
              <a:rPr lang="ja-JP" altLang="en-US" sz="2400" dirty="0" smtClean="0"/>
              <a:t>手を軽く握り、肘を曲げ、</a:t>
            </a:r>
            <a:r>
              <a:rPr lang="en-US" altLang="ja-JP" sz="2400" dirty="0" smtClean="0"/>
              <a:t/>
            </a:r>
            <a:br>
              <a:rPr lang="en-US" altLang="ja-JP" sz="2400" dirty="0" smtClean="0"/>
            </a:br>
            <a:r>
              <a:rPr lang="ja-JP" altLang="en-US" sz="2400" dirty="0" smtClean="0"/>
              <a:t>脇をしめて力を入れる。</a:t>
            </a:r>
            <a:endParaRPr kumimoji="1" lang="ja-JP" altLang="en-US" sz="2400" dirty="0"/>
          </a:p>
        </p:txBody>
      </p:sp>
      <p:sp>
        <p:nvSpPr>
          <p:cNvPr id="9" name="テキスト ボックス 8"/>
          <p:cNvSpPr txBox="1"/>
          <p:nvPr/>
        </p:nvSpPr>
        <p:spPr>
          <a:xfrm>
            <a:off x="4870376" y="1356338"/>
            <a:ext cx="4021344" cy="461665"/>
          </a:xfrm>
          <a:prstGeom prst="rect">
            <a:avLst/>
          </a:prstGeom>
          <a:noFill/>
        </p:spPr>
        <p:txBody>
          <a:bodyPr wrap="square" rtlCol="0">
            <a:spAutoFit/>
          </a:bodyPr>
          <a:lstStyle/>
          <a:p>
            <a:r>
              <a:rPr kumimoji="1" lang="ja-JP" altLang="en-US" sz="2400" dirty="0" smtClean="0"/>
              <a:t>力を抜き、腕を</a:t>
            </a:r>
            <a:r>
              <a:rPr lang="ja-JP" altLang="en-US" sz="2400" dirty="0" smtClean="0"/>
              <a:t>ストンと落とす。</a:t>
            </a:r>
            <a:endParaRPr kumimoji="1" lang="ja-JP" altLang="en-US" sz="2400" dirty="0"/>
          </a:p>
        </p:txBody>
      </p:sp>
      <p:sp>
        <p:nvSpPr>
          <p:cNvPr id="11" name="左右矢印 10"/>
          <p:cNvSpPr/>
          <p:nvPr/>
        </p:nvSpPr>
        <p:spPr>
          <a:xfrm>
            <a:off x="3923928" y="3659935"/>
            <a:ext cx="1152128" cy="576064"/>
          </a:xfrm>
          <a:prstGeom prst="lef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1467</TotalTime>
  <Words>4157</Words>
  <Application>Microsoft Office PowerPoint</Application>
  <PresentationFormat>画面に合わせる (4:3)</PresentationFormat>
  <Paragraphs>392</Paragraphs>
  <Slides>15</Slides>
  <Notes>15</Notes>
  <HiddenSlides>0</HiddenSlides>
  <MMClips>0</MMClip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Office テーマ</vt:lpstr>
      <vt:lpstr>呼吸法とリラックス法</vt:lpstr>
      <vt:lpstr>本日のテーマ</vt:lpstr>
      <vt:lpstr>　感情は自律神経反応を引き起こす　</vt:lpstr>
      <vt:lpstr>呼吸法</vt:lpstr>
      <vt:lpstr>リラックス呼吸のためのポイント</vt:lpstr>
      <vt:lpstr>リラックス法（漸進的筋弛緩法）</vt:lpstr>
      <vt:lpstr>準備</vt:lpstr>
      <vt:lpstr>手のリラックス法</vt:lpstr>
      <vt:lpstr>腕のリラックス法</vt:lpstr>
      <vt:lpstr>首のリラックス法</vt:lpstr>
      <vt:lpstr>肩と上半身のリラックス法</vt:lpstr>
      <vt:lpstr> 背中とおなかのリラックス法</vt:lpstr>
      <vt:lpstr>脚のリラックス法</vt:lpstr>
      <vt:lpstr>全身のリラックス法</vt:lpstr>
      <vt:lpstr>感想を教えて下さい</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呼吸法・漸進的筋弛緩法</dc:title>
  <dc:creator>H22USR</dc:creator>
  <cp:lastModifiedBy>Eisuke Sakakibara</cp:lastModifiedBy>
  <cp:revision>139</cp:revision>
  <cp:lastPrinted>2016-02-19T01:08:28Z</cp:lastPrinted>
  <dcterms:created xsi:type="dcterms:W3CDTF">2013-11-20T07:26:53Z</dcterms:created>
  <dcterms:modified xsi:type="dcterms:W3CDTF">2016-02-19T01:09:22Z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iveCommonsLicenseID">
    <vt:lpwstr>standard&amp;commercial=n&amp;derivatives=y&amp;jurisdiction=jp</vt:lpwstr>
  </property>
  <property fmtid="{D5CDD505-2E9C-101B-9397-08002B2CF9AE}" pid="3" name="CreativeCommonsLicenseURL">
    <vt:lpwstr>http://creativecommons.org/licenses/by-nc/2.1/jp/</vt:lpwstr>
  </property>
  <property fmtid="{D5CDD505-2E9C-101B-9397-08002B2CF9AE}" pid="4" name="CreativeCommonsLicenseXml">
    <vt:lpwstr>&lt;?xml version="1.0" encoding="utf-8"?&gt;&lt;result&gt;&lt;license-uri&gt;http://creativecommons.org/licenses/by-nc/2.1/jp/&lt;/license-uri&gt;&lt;license-name&gt;Attribution-NonCommercial 2.1 Japan&lt;/license-name&gt;&lt;deprecated&gt;false&lt;/deprecated&gt;&lt;rdf&gt;&lt;rdf:RDF xmlns="http://creativecom</vt:lpwstr>
  </property>
</Properties>
</file>