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im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2" r:id="rId3"/>
    <p:sldId id="297" r:id="rId4"/>
    <p:sldId id="315" r:id="rId5"/>
    <p:sldId id="274" r:id="rId6"/>
    <p:sldId id="298" r:id="rId7"/>
    <p:sldId id="300" r:id="rId8"/>
    <p:sldId id="309" r:id="rId9"/>
    <p:sldId id="302" r:id="rId10"/>
    <p:sldId id="312" r:id="rId11"/>
    <p:sldId id="325" r:id="rId12"/>
    <p:sldId id="305" r:id="rId13"/>
    <p:sldId id="299" r:id="rId14"/>
    <p:sldId id="281" r:id="rId15"/>
    <p:sldId id="282" r:id="rId16"/>
    <p:sldId id="283" r:id="rId17"/>
    <p:sldId id="326" r:id="rId18"/>
    <p:sldId id="324" r:id="rId19"/>
  </p:sldIdLst>
  <p:sldSz cx="9144000" cy="6858000" type="screen4x3"/>
  <p:notesSz cx="7099300" cy="10223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AC59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69944" autoAdjust="0"/>
  </p:normalViewPr>
  <p:slideViewPr>
    <p:cSldViewPr>
      <p:cViewPr varScale="1">
        <p:scale>
          <a:sx n="56" d="100"/>
          <a:sy n="56" d="100"/>
        </p:scale>
        <p:origin x="-1278" y="-84"/>
      </p:cViewPr>
      <p:guideLst>
        <p:guide orient="horz" pos="2160"/>
        <p:guide pos="2880"/>
      </p:guideLst>
    </p:cSldViewPr>
  </p:slideViewPr>
  <p:notesTextViewPr>
    <p:cViewPr>
      <p:scale>
        <a:sx n="100" d="100"/>
        <a:sy n="100" d="100"/>
      </p:scale>
      <p:origin x="0" y="0"/>
    </p:cViewPr>
  </p:notesTextViewPr>
  <p:sorterViewPr>
    <p:cViewPr>
      <p:scale>
        <a:sx n="116" d="100"/>
        <a:sy n="11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3076364" cy="511175"/>
          </a:xfrm>
          <a:prstGeom prst="rect">
            <a:avLst/>
          </a:prstGeom>
        </p:spPr>
        <p:txBody>
          <a:bodyPr vert="horz" lIns="94103" tIns="47051" rIns="94103" bIns="4705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1294" y="1"/>
            <a:ext cx="3076364" cy="511175"/>
          </a:xfrm>
          <a:prstGeom prst="rect">
            <a:avLst/>
          </a:prstGeom>
        </p:spPr>
        <p:txBody>
          <a:bodyPr vert="horz" lIns="94103" tIns="47051" rIns="94103" bIns="47051" rtlCol="0"/>
          <a:lstStyle>
            <a:lvl1pPr algn="r">
              <a:defRPr sz="1200"/>
            </a:lvl1pPr>
          </a:lstStyle>
          <a:p>
            <a:fld id="{599DB88F-DF8A-44B3-BBB0-397D4ECF48A5}" type="datetimeFigureOut">
              <a:rPr kumimoji="1" lang="ja-JP" altLang="en-US" smtClean="0"/>
              <a:pPr/>
              <a:t>2016/2/19</a:t>
            </a:fld>
            <a:endParaRPr kumimoji="1" lang="ja-JP" altLang="en-US"/>
          </a:p>
        </p:txBody>
      </p:sp>
      <p:sp>
        <p:nvSpPr>
          <p:cNvPr id="4" name="フッター プレースホルダ 3"/>
          <p:cNvSpPr>
            <a:spLocks noGrp="1"/>
          </p:cNvSpPr>
          <p:nvPr>
            <p:ph type="ftr" sz="quarter" idx="2"/>
          </p:nvPr>
        </p:nvSpPr>
        <p:spPr>
          <a:xfrm>
            <a:off x="1" y="9710551"/>
            <a:ext cx="3076364" cy="511175"/>
          </a:xfrm>
          <a:prstGeom prst="rect">
            <a:avLst/>
          </a:prstGeom>
        </p:spPr>
        <p:txBody>
          <a:bodyPr vert="horz" lIns="94103" tIns="47051" rIns="94103" bIns="4705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1294" y="9710551"/>
            <a:ext cx="3076364" cy="511175"/>
          </a:xfrm>
          <a:prstGeom prst="rect">
            <a:avLst/>
          </a:prstGeom>
        </p:spPr>
        <p:txBody>
          <a:bodyPr vert="horz" lIns="94103" tIns="47051" rIns="94103" bIns="47051" rtlCol="0" anchor="b"/>
          <a:lstStyle>
            <a:lvl1pPr algn="r">
              <a:defRPr sz="1200"/>
            </a:lvl1pPr>
          </a:lstStyle>
          <a:p>
            <a:fld id="{C8CB5439-4C50-4170-8008-B27B09B02F27}" type="slidenum">
              <a:rPr kumimoji="1" lang="ja-JP" altLang="en-US" smtClean="0"/>
              <a:pPr/>
              <a:t>‹#›</a:t>
            </a:fld>
            <a:endParaRPr kumimoji="1" lang="ja-JP" altLang="en-US"/>
          </a:p>
        </p:txBody>
      </p:sp>
    </p:spTree>
    <p:extLst>
      <p:ext uri="{BB962C8B-B14F-4D97-AF65-F5344CB8AC3E}">
        <p14:creationId xmlns:p14="http://schemas.microsoft.com/office/powerpoint/2010/main" val="234050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3076364" cy="511175"/>
          </a:xfrm>
          <a:prstGeom prst="rect">
            <a:avLst/>
          </a:prstGeom>
        </p:spPr>
        <p:txBody>
          <a:bodyPr vert="horz" lIns="94103" tIns="47051" rIns="94103" bIns="47051" rtlCol="0"/>
          <a:lstStyle>
            <a:lvl1pPr algn="l">
              <a:defRPr sz="1200"/>
            </a:lvl1pPr>
          </a:lstStyle>
          <a:p>
            <a:endParaRPr kumimoji="1" lang="ja-JP" altLang="en-US"/>
          </a:p>
        </p:txBody>
      </p:sp>
      <p:sp>
        <p:nvSpPr>
          <p:cNvPr id="3" name="日付プレースホルダ 2"/>
          <p:cNvSpPr>
            <a:spLocks noGrp="1"/>
          </p:cNvSpPr>
          <p:nvPr>
            <p:ph type="dt" idx="1"/>
          </p:nvPr>
        </p:nvSpPr>
        <p:spPr>
          <a:xfrm>
            <a:off x="4021294" y="1"/>
            <a:ext cx="3076364" cy="511175"/>
          </a:xfrm>
          <a:prstGeom prst="rect">
            <a:avLst/>
          </a:prstGeom>
        </p:spPr>
        <p:txBody>
          <a:bodyPr vert="horz" lIns="94103" tIns="47051" rIns="94103" bIns="47051" rtlCol="0"/>
          <a:lstStyle>
            <a:lvl1pPr algn="r">
              <a:defRPr sz="1200"/>
            </a:lvl1pPr>
          </a:lstStyle>
          <a:p>
            <a:fld id="{5D32E933-37E5-4FC3-BD4F-F6FA8346048E}" type="datetimeFigureOut">
              <a:rPr kumimoji="1" lang="ja-JP" altLang="en-US" smtClean="0"/>
              <a:pPr/>
              <a:t>2016/2/19</a:t>
            </a:fld>
            <a:endParaRPr kumimoji="1" lang="ja-JP" altLang="en-US"/>
          </a:p>
        </p:txBody>
      </p:sp>
      <p:sp>
        <p:nvSpPr>
          <p:cNvPr id="4" name="スライド イメージ プレースホルダ 3"/>
          <p:cNvSpPr>
            <a:spLocks noGrp="1" noRot="1" noChangeAspect="1"/>
          </p:cNvSpPr>
          <p:nvPr>
            <p:ph type="sldImg" idx="2"/>
          </p:nvPr>
        </p:nvSpPr>
        <p:spPr>
          <a:xfrm>
            <a:off x="995363" y="768350"/>
            <a:ext cx="5108575" cy="3832225"/>
          </a:xfrm>
          <a:prstGeom prst="rect">
            <a:avLst/>
          </a:prstGeom>
          <a:noFill/>
          <a:ln w="12700">
            <a:solidFill>
              <a:prstClr val="black"/>
            </a:solidFill>
          </a:ln>
        </p:spPr>
        <p:txBody>
          <a:bodyPr vert="horz" lIns="94103" tIns="47051" rIns="94103" bIns="47051" rtlCol="0" anchor="ctr"/>
          <a:lstStyle/>
          <a:p>
            <a:endParaRPr lang="ja-JP" altLang="en-US"/>
          </a:p>
        </p:txBody>
      </p:sp>
      <p:sp>
        <p:nvSpPr>
          <p:cNvPr id="5" name="ノート プレースホルダ 4"/>
          <p:cNvSpPr>
            <a:spLocks noGrp="1"/>
          </p:cNvSpPr>
          <p:nvPr>
            <p:ph type="body" sz="quarter" idx="3"/>
          </p:nvPr>
        </p:nvSpPr>
        <p:spPr>
          <a:xfrm>
            <a:off x="709930" y="4856164"/>
            <a:ext cx="5679440" cy="4600575"/>
          </a:xfrm>
          <a:prstGeom prst="rect">
            <a:avLst/>
          </a:prstGeom>
        </p:spPr>
        <p:txBody>
          <a:bodyPr vert="horz" lIns="94103" tIns="47051" rIns="94103" bIns="4705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710551"/>
            <a:ext cx="3076364" cy="511175"/>
          </a:xfrm>
          <a:prstGeom prst="rect">
            <a:avLst/>
          </a:prstGeom>
        </p:spPr>
        <p:txBody>
          <a:bodyPr vert="horz" lIns="94103" tIns="47051" rIns="94103" bIns="4705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1294" y="9710551"/>
            <a:ext cx="3076364" cy="511175"/>
          </a:xfrm>
          <a:prstGeom prst="rect">
            <a:avLst/>
          </a:prstGeom>
        </p:spPr>
        <p:txBody>
          <a:bodyPr vert="horz" lIns="94103" tIns="47051" rIns="94103" bIns="47051" rtlCol="0" anchor="b"/>
          <a:lstStyle>
            <a:lvl1pPr algn="r">
              <a:defRPr sz="1200"/>
            </a:lvl1pPr>
          </a:lstStyle>
          <a:p>
            <a:fld id="{E867499A-D69B-4DA3-9BCF-C35D09D191BC}" type="slidenum">
              <a:rPr kumimoji="1" lang="ja-JP" altLang="en-US" smtClean="0"/>
              <a:pPr/>
              <a:t>‹#›</a:t>
            </a:fld>
            <a:endParaRPr kumimoji="1" lang="ja-JP" altLang="en-US"/>
          </a:p>
        </p:txBody>
      </p:sp>
    </p:spTree>
    <p:extLst>
      <p:ext uri="{BB962C8B-B14F-4D97-AF65-F5344CB8AC3E}">
        <p14:creationId xmlns:p14="http://schemas.microsoft.com/office/powerpoint/2010/main" val="5991744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49879">
              <a:defRPr/>
            </a:pPr>
            <a:r>
              <a:rPr kumimoji="1" lang="en-US" altLang="ja-JP" dirty="0" smtClean="0"/>
              <a:t>【</a:t>
            </a:r>
            <a:r>
              <a:rPr kumimoji="1" lang="ja-JP" altLang="en-US" dirty="0" smtClean="0"/>
              <a:t>進行</a:t>
            </a:r>
            <a:r>
              <a:rPr kumimoji="1" lang="en-US" altLang="ja-JP" dirty="0" smtClean="0"/>
              <a:t>】</a:t>
            </a:r>
          </a:p>
          <a:p>
            <a:pPr defTabSz="949879">
              <a:defRPr/>
            </a:pPr>
            <a:r>
              <a:rPr kumimoji="1" lang="ja-JP" altLang="en-US" dirty="0" smtClean="0"/>
              <a:t>「全</a:t>
            </a:r>
            <a:r>
              <a:rPr kumimoji="1" lang="en-US" altLang="ja-JP" dirty="0" smtClean="0"/>
              <a:t>7</a:t>
            </a:r>
            <a:r>
              <a:rPr kumimoji="1" lang="ja-JP" altLang="en-US" dirty="0" smtClean="0"/>
              <a:t>回のプログラムの第</a:t>
            </a:r>
            <a:r>
              <a:rPr kumimoji="1" lang="en-US" altLang="ja-JP" dirty="0" smtClean="0"/>
              <a:t>7</a:t>
            </a:r>
            <a:r>
              <a:rPr kumimoji="1" lang="ja-JP" altLang="en-US" dirty="0" smtClean="0"/>
              <a:t>回目です。それぞれの回は独立しており</a:t>
            </a:r>
            <a:r>
              <a:rPr kumimoji="1" lang="en-US" altLang="ja-JP" dirty="0" smtClean="0"/>
              <a:t>1</a:t>
            </a:r>
            <a:r>
              <a:rPr kumimoji="1" lang="ja-JP" altLang="en-US" dirty="0" smtClean="0"/>
              <a:t>回だけの参加が可能なようになっています。」</a:t>
            </a:r>
            <a:endParaRPr kumimoji="1" lang="en-US" altLang="ja-JP" dirty="0" smtClean="0"/>
          </a:p>
          <a:p>
            <a:pPr defTabSz="949879">
              <a:defRPr/>
            </a:pPr>
            <a:r>
              <a:rPr kumimoji="1" lang="ja-JP" altLang="en-US" dirty="0" smtClean="0"/>
              <a:t>「今回講師を担当する〇〇です、書記の〇〇です。」</a:t>
            </a:r>
            <a:endParaRPr kumimoji="1" lang="en-US" altLang="ja-JP" dirty="0" smtClean="0"/>
          </a:p>
          <a:p>
            <a:r>
              <a:rPr kumimoji="1" lang="ja-JP" altLang="en-US" dirty="0" smtClean="0"/>
              <a:t>「皆さんの名前を教えてください」→一人ひとり苗字を答えてもらい、ホワイトボードに名前を書き出す。</a:t>
            </a:r>
            <a:endParaRPr kumimoji="1" lang="en-US" altLang="ja-JP" dirty="0" smtClean="0"/>
          </a:p>
          <a:p>
            <a:r>
              <a:rPr kumimoji="1" lang="ja-JP" altLang="en-US" dirty="0" smtClean="0"/>
              <a:t>「このプログラムでは、皆さんに文章を読んでもらったり、質問に答えていただきますが、分からない時や、答えるのがしんどい時は遠慮なくパスとお伝えください。」</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867499A-D69B-4DA3-9BCF-C35D09D191BC}" type="slidenum">
              <a:rPr kumimoji="1" lang="ja-JP" altLang="en-US" smtClean="0"/>
              <a:pPr/>
              <a:t>1</a:t>
            </a:fld>
            <a:endParaRPr kumimoji="1" lang="ja-JP" altLang="en-US"/>
          </a:p>
        </p:txBody>
      </p:sp>
    </p:spTree>
    <p:extLst>
      <p:ext uri="{BB962C8B-B14F-4D97-AF65-F5344CB8AC3E}">
        <p14:creationId xmlns:p14="http://schemas.microsoft.com/office/powerpoint/2010/main" val="264148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3943">
              <a:defRPr/>
            </a:pPr>
            <a:r>
              <a:rPr kumimoji="1" lang="en-US" altLang="ja-JP" dirty="0" smtClean="0"/>
              <a:t>【</a:t>
            </a:r>
            <a:r>
              <a:rPr kumimoji="1" lang="ja-JP" altLang="en-US" dirty="0" smtClean="0"/>
              <a:t>進行</a:t>
            </a:r>
            <a:r>
              <a:rPr kumimoji="1" lang="en-US" altLang="ja-JP" dirty="0" smtClean="0"/>
              <a:t>】</a:t>
            </a:r>
          </a:p>
          <a:p>
            <a:pPr defTabSz="953943">
              <a:defRPr/>
            </a:pPr>
            <a:r>
              <a:rPr lang="ja-JP" altLang="en-US" dirty="0" smtClean="0"/>
              <a:t>非主張的な言い方をした後によくある気持ちの動揺を説明します</a:t>
            </a:r>
            <a:endParaRPr lang="en-US" altLang="ja-JP" dirty="0" smtClean="0"/>
          </a:p>
          <a:p>
            <a:pPr defTabSz="953943">
              <a:defRPr/>
            </a:pPr>
            <a:r>
              <a:rPr lang="ja-JP" altLang="en-US" dirty="0" smtClean="0"/>
              <a:t>参加者を一人当て「結局・・・」の部分から読んでもらう</a:t>
            </a:r>
            <a:endParaRPr lang="en-US" altLang="ja-JP" dirty="0" smtClean="0"/>
          </a:p>
          <a:p>
            <a:pPr defTabSz="953943">
              <a:defRPr/>
            </a:pPr>
            <a:r>
              <a:rPr lang="ja-JP" altLang="en-US" dirty="0" smtClean="0"/>
              <a:t>参加者に「非主張的な言い方をしたあとに、みじめな気持になったり、相手を恨めしく思ったり、別の人にぐちってしまったことはありますか？」と尋ねる</a:t>
            </a:r>
          </a:p>
          <a:p>
            <a:endParaRPr kumimoji="1" lang="en-US" altLang="ja-JP" dirty="0" smtClean="0"/>
          </a:p>
          <a:p>
            <a:r>
              <a:rPr kumimoji="1" lang="en-US" altLang="ja-JP" dirty="0" smtClean="0"/>
              <a:t>【</a:t>
            </a:r>
            <a:r>
              <a:rPr kumimoji="1" lang="ja-JP" altLang="en-US" dirty="0" smtClean="0"/>
              <a:t>ねらい</a:t>
            </a:r>
            <a:r>
              <a:rPr kumimoji="1" lang="en-US" altLang="ja-JP" dirty="0" smtClean="0"/>
              <a:t>】</a:t>
            </a:r>
          </a:p>
          <a:p>
            <a:r>
              <a:rPr kumimoji="1" lang="ja-JP" altLang="en-US" dirty="0" smtClean="0"/>
              <a:t>非主張的な言い方による失敗体験がありふれたことであることが分かるよう、情報の共有を図る</a:t>
            </a:r>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10</a:t>
            </a:fld>
            <a:endParaRPr kumimoji="1" lang="ja-JP" altLang="en-US"/>
          </a:p>
        </p:txBody>
      </p:sp>
    </p:spTree>
    <p:extLst>
      <p:ext uri="{BB962C8B-B14F-4D97-AF65-F5344CB8AC3E}">
        <p14:creationId xmlns:p14="http://schemas.microsoft.com/office/powerpoint/2010/main" val="335871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49879">
              <a:defRPr/>
            </a:pPr>
            <a:r>
              <a:rPr kumimoji="1" lang="en-US" altLang="ja-JP" dirty="0" smtClean="0"/>
              <a:t>【</a:t>
            </a:r>
            <a:r>
              <a:rPr kumimoji="1" lang="ja-JP" altLang="en-US" dirty="0" smtClean="0"/>
              <a:t>進行</a:t>
            </a:r>
            <a:r>
              <a:rPr kumimoji="1" lang="en-US" altLang="ja-JP" dirty="0" smtClean="0"/>
              <a:t>】</a:t>
            </a:r>
          </a:p>
          <a:p>
            <a:r>
              <a:rPr kumimoji="1" lang="ja-JP" altLang="en-US" dirty="0" smtClean="0"/>
              <a:t>「自分の気持ちを上手に伝えるためのポイントを説明します」</a:t>
            </a:r>
            <a:endParaRPr kumimoji="1" lang="en-US" altLang="ja-JP" dirty="0" smtClean="0"/>
          </a:p>
          <a:p>
            <a:r>
              <a:rPr kumimoji="1" lang="ja-JP" altLang="en-US" dirty="0" smtClean="0"/>
              <a:t>参加者を一人当て「基本的な態度</a:t>
            </a:r>
            <a:r>
              <a:rPr kumimoji="1" lang="en-US" altLang="ja-JP" dirty="0" smtClean="0"/>
              <a:t>…</a:t>
            </a:r>
            <a:r>
              <a:rPr kumimoji="1" lang="ja-JP" altLang="en-US" dirty="0" smtClean="0"/>
              <a:t>」から読み上げてもらう。</a:t>
            </a:r>
            <a:endParaRPr kumimoji="1" lang="en-US" altLang="ja-JP" dirty="0" smtClean="0"/>
          </a:p>
          <a:p>
            <a:r>
              <a:rPr kumimoji="1" lang="ja-JP" altLang="en-US" dirty="0" smtClean="0"/>
              <a:t>「それでは具体例で説明していきましょう」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11</a:t>
            </a:fld>
            <a:endParaRPr kumimoji="1" lang="ja-JP" altLang="en-US"/>
          </a:p>
        </p:txBody>
      </p:sp>
    </p:spTree>
    <p:extLst>
      <p:ext uri="{BB962C8B-B14F-4D97-AF65-F5344CB8AC3E}">
        <p14:creationId xmlns:p14="http://schemas.microsoft.com/office/powerpoint/2010/main" val="150309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879">
              <a:defRPr/>
            </a:pPr>
            <a:r>
              <a:rPr kumimoji="1" lang="en-US" altLang="ja-JP" dirty="0" smtClean="0"/>
              <a:t>【</a:t>
            </a:r>
            <a:r>
              <a:rPr kumimoji="1" lang="ja-JP" altLang="en-US" dirty="0" smtClean="0"/>
              <a:t>進行</a:t>
            </a:r>
            <a:r>
              <a:rPr kumimoji="1" lang="en-US" altLang="ja-JP" dirty="0" smtClean="0"/>
              <a:t>】</a:t>
            </a:r>
          </a:p>
          <a:p>
            <a:pPr algn="l"/>
            <a:r>
              <a:rPr lang="ja-JP" altLang="en-US" dirty="0" smtClean="0"/>
              <a:t>「気持ちよく自己主張することをアサーティブな言い方といいます」</a:t>
            </a:r>
            <a:endParaRPr lang="en-US" altLang="ja-JP" dirty="0" smtClean="0"/>
          </a:p>
          <a:p>
            <a:pPr algn="l"/>
            <a:r>
              <a:rPr lang="ja-JP" altLang="en-US" dirty="0" smtClean="0"/>
              <a:t>参加者を一人当て「困ったな～」の所から読んでもらう</a:t>
            </a:r>
            <a:endParaRPr lang="en-US" altLang="ja-JP" dirty="0" smtClean="0"/>
          </a:p>
          <a:p>
            <a:pPr algn="l"/>
            <a:r>
              <a:rPr lang="ja-JP" altLang="en-US" dirty="0" smtClean="0"/>
              <a:t>「先程、客観的状況、感じたこと、提案、フォローの四つを丁寧に伝えることが大事だといいましたが」</a:t>
            </a:r>
            <a:endParaRPr lang="en-US" altLang="ja-JP" dirty="0" smtClean="0"/>
          </a:p>
          <a:p>
            <a:pPr algn="l"/>
            <a:r>
              <a:rPr lang="ja-JP" altLang="en-US" dirty="0" smtClean="0"/>
              <a:t>「</a:t>
            </a:r>
            <a:r>
              <a:rPr lang="en-US" altLang="ja-JP" dirty="0" smtClean="0"/>
              <a:t>『</a:t>
            </a:r>
            <a:r>
              <a:rPr lang="ja-JP" altLang="en-US" dirty="0" smtClean="0"/>
              <a:t>困ったな～</a:t>
            </a:r>
            <a:r>
              <a:rPr lang="en-US" altLang="ja-JP" dirty="0" smtClean="0"/>
              <a:t>』</a:t>
            </a:r>
            <a:r>
              <a:rPr lang="ja-JP" altLang="en-US" dirty="0" smtClean="0"/>
              <a:t>の部分は感じたこと、</a:t>
            </a:r>
            <a:r>
              <a:rPr lang="en-US" altLang="ja-JP" dirty="0" smtClean="0"/>
              <a:t>『</a:t>
            </a:r>
            <a:r>
              <a:rPr lang="ja-JP" altLang="en-US" dirty="0" smtClean="0"/>
              <a:t>今日は別に用事があって</a:t>
            </a:r>
            <a:r>
              <a:rPr lang="en-US" altLang="ja-JP" dirty="0" smtClean="0"/>
              <a:t>』</a:t>
            </a:r>
            <a:r>
              <a:rPr lang="ja-JP" altLang="en-US" dirty="0" smtClean="0"/>
              <a:t>は客観的状況、</a:t>
            </a:r>
            <a:r>
              <a:rPr lang="en-US" altLang="ja-JP" dirty="0" smtClean="0"/>
              <a:t>『</a:t>
            </a:r>
            <a:r>
              <a:rPr lang="ja-JP" altLang="en-US" dirty="0" smtClean="0"/>
              <a:t>無理なの</a:t>
            </a:r>
            <a:r>
              <a:rPr lang="en-US" altLang="ja-JP" dirty="0" smtClean="0"/>
              <a:t>』</a:t>
            </a:r>
            <a:r>
              <a:rPr lang="ja-JP" altLang="en-US" dirty="0" smtClean="0"/>
              <a:t>というのは提案、</a:t>
            </a:r>
            <a:r>
              <a:rPr lang="en-US" altLang="ja-JP" dirty="0" smtClean="0"/>
              <a:t>『</a:t>
            </a:r>
            <a:r>
              <a:rPr lang="ja-JP" altLang="en-US" dirty="0" smtClean="0"/>
              <a:t>事前に言ってくれると助かるな</a:t>
            </a:r>
            <a:r>
              <a:rPr lang="en-US" altLang="ja-JP" dirty="0" smtClean="0"/>
              <a:t>』</a:t>
            </a:r>
            <a:r>
              <a:rPr lang="ja-JP" altLang="en-US" dirty="0" smtClean="0"/>
              <a:t>はフォローです」</a:t>
            </a:r>
            <a:endParaRPr lang="en-US" altLang="ja-JP" dirty="0" smtClean="0"/>
          </a:p>
          <a:p>
            <a:pPr algn="l"/>
            <a:r>
              <a:rPr lang="ja-JP" altLang="en-US" dirty="0" smtClean="0"/>
              <a:t>「全体的に丁寧に伝えることも大事ですね」</a:t>
            </a:r>
            <a:endParaRPr lang="en-US" altLang="ja-JP" dirty="0" smtClean="0"/>
          </a:p>
          <a:p>
            <a:pPr algn="l"/>
            <a:endParaRPr lang="en-US" altLang="ja-JP" dirty="0" smtClean="0"/>
          </a:p>
          <a:p>
            <a:pPr algn="l"/>
            <a:endParaRPr lang="en-US" altLang="ja-JP" dirty="0" smtClean="0"/>
          </a:p>
          <a:p>
            <a:pPr algn="l"/>
            <a:endParaRPr lang="ja-JP" altLang="en-US" dirty="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12</a:t>
            </a:fld>
            <a:endParaRPr kumimoji="1" lang="ja-JP" altLang="en-US"/>
          </a:p>
        </p:txBody>
      </p:sp>
    </p:spTree>
    <p:extLst>
      <p:ext uri="{BB962C8B-B14F-4D97-AF65-F5344CB8AC3E}">
        <p14:creationId xmlns:p14="http://schemas.microsoft.com/office/powerpoint/2010/main" val="397040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3943">
              <a:defRPr/>
            </a:pPr>
            <a:r>
              <a:rPr kumimoji="1" lang="en-US" altLang="ja-JP" dirty="0" smtClean="0"/>
              <a:t>【</a:t>
            </a:r>
            <a:r>
              <a:rPr kumimoji="1" lang="ja-JP" altLang="en-US" dirty="0" smtClean="0"/>
              <a:t>進行</a:t>
            </a:r>
            <a:r>
              <a:rPr kumimoji="1" lang="en-US" altLang="ja-JP" dirty="0" smtClean="0"/>
              <a:t>】</a:t>
            </a:r>
          </a:p>
          <a:p>
            <a:pPr defTabSz="953943">
              <a:defRPr/>
            </a:pPr>
            <a:r>
              <a:rPr kumimoji="1" lang="ja-JP" altLang="en-US" dirty="0" smtClean="0"/>
              <a:t>「それでは、別の例で気持ち良く自己主張する方法を考えてみましょう」</a:t>
            </a:r>
            <a:endParaRPr kumimoji="1" lang="en-US" altLang="ja-JP" dirty="0" smtClean="0"/>
          </a:p>
          <a:p>
            <a:pPr defTabSz="953943">
              <a:defRPr/>
            </a:pPr>
            <a:r>
              <a:rPr kumimoji="1" lang="ja-JP" altLang="en-US" dirty="0" smtClean="0"/>
              <a:t>参加者を一人当て「待ち合わせていた・・・」を読み上げてもらう</a:t>
            </a:r>
            <a:endParaRPr kumimoji="1" lang="en-US" altLang="ja-JP" dirty="0" smtClean="0"/>
          </a:p>
          <a:p>
            <a:r>
              <a:rPr kumimoji="1" lang="ja-JP" altLang="en-US" dirty="0" smtClean="0"/>
              <a:t>「みなさんに、アサーション練習帳というものをお配りしていますが、これに沿って練習していきたいと思います」</a:t>
            </a:r>
            <a:endParaRPr kumimoji="1" lang="en-US" altLang="ja-JP" dirty="0" smtClean="0"/>
          </a:p>
          <a:p>
            <a:endParaRPr kumimoji="1" lang="en-US" altLang="ja-JP" dirty="0" smtClean="0"/>
          </a:p>
          <a:p>
            <a:r>
              <a:rPr kumimoji="1" lang="ja-JP" altLang="en-US" dirty="0" smtClean="0"/>
              <a:t>「ステップ１として、まずは攻撃的な言い方を中段の左の枠に書いてみましょう」</a:t>
            </a:r>
            <a:endParaRPr kumimoji="1" lang="en-US" altLang="ja-JP" dirty="0" smtClean="0"/>
          </a:p>
          <a:p>
            <a:r>
              <a:rPr kumimoji="1" lang="ja-JP" altLang="en-US" dirty="0" smtClean="0"/>
              <a:t>「攻撃的な言い方というのは、自分はＯＫ、相手はＯＫではないいい方でしたね」</a:t>
            </a:r>
            <a:endParaRPr kumimoji="1" lang="en-US" altLang="ja-JP" dirty="0" smtClean="0"/>
          </a:p>
          <a:p>
            <a:r>
              <a:rPr kumimoji="1" lang="ja-JP" altLang="en-US" dirty="0" smtClean="0"/>
              <a:t>数分時間を取り、攻撃的な言い方を考えてもらう。</a:t>
            </a:r>
            <a:endParaRPr kumimoji="1" lang="en-US" altLang="ja-JP" dirty="0" smtClean="0"/>
          </a:p>
          <a:p>
            <a:r>
              <a:rPr kumimoji="1" lang="ja-JP" altLang="en-US" dirty="0" smtClean="0"/>
              <a:t>参加者を数人当て、攻撃的な言い方の例を答えてもらい、ホワイトボードに書く。</a:t>
            </a:r>
            <a:endParaRPr kumimoji="1" lang="en-US" altLang="ja-JP" dirty="0" smtClean="0"/>
          </a:p>
          <a:p>
            <a:endParaRPr kumimoji="1" lang="en-US" altLang="ja-JP" dirty="0" smtClean="0"/>
          </a:p>
          <a:p>
            <a:r>
              <a:rPr kumimoji="1" lang="ja-JP" altLang="en-US" dirty="0" smtClean="0"/>
              <a:t>「ステップ２として、まずは非主張的な言い方を中段の右の枠に書いてみましょう」</a:t>
            </a:r>
            <a:endParaRPr kumimoji="1" lang="en-US" altLang="ja-JP" dirty="0" smtClean="0"/>
          </a:p>
          <a:p>
            <a:r>
              <a:rPr kumimoji="1" lang="ja-JP" altLang="en-US" dirty="0" smtClean="0"/>
              <a:t>「非主張的な言い方というのは、相手はＯＫ、自分はＯＫではないいい方でしたね」</a:t>
            </a:r>
            <a:endParaRPr kumimoji="1" lang="en-US" altLang="ja-JP" dirty="0" smtClean="0"/>
          </a:p>
          <a:p>
            <a:r>
              <a:rPr kumimoji="1" lang="ja-JP" altLang="en-US" dirty="0" smtClean="0"/>
              <a:t>数分時間を取り、非主張的な言い方を考えてもらう。</a:t>
            </a:r>
            <a:endParaRPr kumimoji="1" lang="en-US" altLang="ja-JP" dirty="0" smtClean="0"/>
          </a:p>
          <a:p>
            <a:r>
              <a:rPr kumimoji="1" lang="ja-JP" altLang="en-US" dirty="0" smtClean="0"/>
              <a:t>参加者を数人当て、非主張的な言い方の例を答えてもらい、ホワイトボードに書く。</a:t>
            </a:r>
            <a:endParaRPr kumimoji="1" lang="en-US" altLang="ja-JP" dirty="0" smtClean="0"/>
          </a:p>
          <a:p>
            <a:endParaRPr kumimoji="1" lang="en-US" altLang="ja-JP" dirty="0" smtClean="0"/>
          </a:p>
          <a:p>
            <a:r>
              <a:rPr kumimoji="1" lang="ja-JP" altLang="en-US" dirty="0" smtClean="0"/>
              <a:t>「ステップ３として、アサーティブな言い方を一番下の枠に書いてみましょう」</a:t>
            </a:r>
            <a:endParaRPr kumimoji="1" lang="en-US" altLang="ja-JP" dirty="0" smtClean="0"/>
          </a:p>
          <a:p>
            <a:pPr defTabSz="949879">
              <a:defRPr/>
            </a:pPr>
            <a:r>
              <a:rPr kumimoji="1" lang="ja-JP" altLang="en-US" dirty="0" smtClean="0"/>
              <a:t>「</a:t>
            </a:r>
            <a:r>
              <a:rPr lang="ja-JP" altLang="en-US" b="1" dirty="0">
                <a:solidFill>
                  <a:schemeClr val="bg1">
                    <a:lumMod val="75000"/>
                  </a:schemeClr>
                </a:solidFill>
              </a:rPr>
              <a:t>①困っている状況、②自分の気持ち、③提案、④フォロー（代替案）をていねいに」というポイントに注意して答え方を考えてみてください」</a:t>
            </a:r>
            <a:endParaRPr kumimoji="1" lang="en-US" altLang="ja-JP" dirty="0" smtClean="0"/>
          </a:p>
          <a:p>
            <a:r>
              <a:rPr kumimoji="1" lang="ja-JP" altLang="en-US" dirty="0" smtClean="0"/>
              <a:t>数分時間を取り、アサーティブな言い方を考えてもらう。</a:t>
            </a:r>
            <a:endParaRPr kumimoji="1" lang="en-US" altLang="ja-JP" dirty="0" smtClean="0"/>
          </a:p>
          <a:p>
            <a:r>
              <a:rPr kumimoji="1" lang="ja-JP" altLang="en-US" dirty="0" smtClean="0"/>
              <a:t>参加者を数人当て、アサーティブな言い方の例を答えてもらう。</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13</a:t>
            </a:fld>
            <a:endParaRPr kumimoji="1" lang="ja-JP" altLang="en-US"/>
          </a:p>
        </p:txBody>
      </p:sp>
    </p:spTree>
    <p:extLst>
      <p:ext uri="{BB962C8B-B14F-4D97-AF65-F5344CB8AC3E}">
        <p14:creationId xmlns:p14="http://schemas.microsoft.com/office/powerpoint/2010/main" val="270017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879">
              <a:defRPr/>
            </a:pPr>
            <a:r>
              <a:rPr kumimoji="1" lang="en-US" altLang="ja-JP" dirty="0" smtClean="0"/>
              <a:t>【</a:t>
            </a:r>
            <a:r>
              <a:rPr kumimoji="1" lang="ja-JP" altLang="en-US" dirty="0" smtClean="0"/>
              <a:t>進行</a:t>
            </a:r>
            <a:r>
              <a:rPr kumimoji="1" lang="en-US" altLang="ja-JP" dirty="0" smtClean="0"/>
              <a:t>】</a:t>
            </a:r>
          </a:p>
          <a:p>
            <a:r>
              <a:rPr kumimoji="1" lang="ja-JP" altLang="en-US" dirty="0" smtClean="0"/>
              <a:t>「これまでアサーティブな言い方を考える方法を勉強してきましたが」</a:t>
            </a:r>
            <a:endParaRPr kumimoji="1" lang="en-US" altLang="ja-JP" dirty="0" smtClean="0"/>
          </a:p>
          <a:p>
            <a:r>
              <a:rPr kumimoji="1" lang="ja-JP" altLang="en-US" dirty="0" smtClean="0"/>
              <a:t>「実際に言うのはなかなか難しいと感じる人もいると思います」</a:t>
            </a:r>
            <a:endParaRPr kumimoji="1" lang="en-US" altLang="ja-JP" dirty="0" smtClean="0"/>
          </a:p>
          <a:p>
            <a:r>
              <a:rPr kumimoji="1" lang="ja-JP" altLang="en-US" dirty="0" smtClean="0"/>
              <a:t>「そういうときに取れる対策を</a:t>
            </a:r>
            <a:r>
              <a:rPr kumimoji="1" lang="en-US" altLang="ja-JP" dirty="0" smtClean="0"/>
              <a:t>2</a:t>
            </a:r>
            <a:r>
              <a:rPr kumimoji="1" lang="ja-JP" altLang="en-US" dirty="0" smtClean="0"/>
              <a:t>つ挙げてみます」</a:t>
            </a:r>
            <a:endParaRPr kumimoji="1" lang="en-US" altLang="ja-JP" dirty="0" smtClean="0"/>
          </a:p>
          <a:p>
            <a:r>
              <a:rPr kumimoji="1" lang="ja-JP" altLang="en-US" dirty="0" smtClean="0"/>
              <a:t>参加者を一人当て「事前に・・・」から読み上げてもらう。</a:t>
            </a:r>
            <a:endParaRPr kumimoji="1" lang="en-US" altLang="ja-JP" dirty="0" smtClean="0"/>
          </a:p>
          <a:p>
            <a:r>
              <a:rPr kumimoji="1" lang="ja-JP" altLang="en-US" dirty="0" smtClean="0"/>
              <a:t>「アサーションを邪魔する考えを次に見てみましょう」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14</a:t>
            </a:fld>
            <a:endParaRPr kumimoji="1" lang="ja-JP" altLang="en-US"/>
          </a:p>
        </p:txBody>
      </p:sp>
    </p:spTree>
    <p:extLst>
      <p:ext uri="{BB962C8B-B14F-4D97-AF65-F5344CB8AC3E}">
        <p14:creationId xmlns:p14="http://schemas.microsoft.com/office/powerpoint/2010/main" val="375836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879">
              <a:defRPr/>
            </a:pPr>
            <a:r>
              <a:rPr kumimoji="1" lang="en-US" altLang="ja-JP" dirty="0" smtClean="0"/>
              <a:t>【</a:t>
            </a:r>
            <a:r>
              <a:rPr kumimoji="1" lang="ja-JP" altLang="en-US" dirty="0" smtClean="0"/>
              <a:t>進行</a:t>
            </a:r>
            <a:r>
              <a:rPr kumimoji="1" lang="en-US" altLang="ja-JP" dirty="0" smtClean="0"/>
              <a:t>】</a:t>
            </a:r>
          </a:p>
          <a:p>
            <a:r>
              <a:rPr lang="ja-JP" altLang="en-US" dirty="0" smtClean="0"/>
              <a:t>参加者を一人当て「相手の・・・」から読んでもらう</a:t>
            </a:r>
            <a:endParaRPr lang="en-US" altLang="ja-JP" dirty="0" smtClean="0"/>
          </a:p>
          <a:p>
            <a:r>
              <a:rPr lang="ja-JP" altLang="en-US" dirty="0" smtClean="0"/>
              <a:t>参加者を一人当て「好きな人や・・・」から読んでもらう</a:t>
            </a:r>
            <a:endParaRPr lang="en-US" altLang="ja-JP" dirty="0" smtClean="0"/>
          </a:p>
          <a:p>
            <a:r>
              <a:rPr lang="ja-JP" altLang="en-US" dirty="0" smtClean="0"/>
              <a:t>参加者を一人当て「自分が話さなくても・・・」から読んでもらう</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15</a:t>
            </a:fld>
            <a:endParaRPr kumimoji="1" lang="ja-JP" altLang="en-US"/>
          </a:p>
        </p:txBody>
      </p:sp>
    </p:spTree>
    <p:extLst>
      <p:ext uri="{BB962C8B-B14F-4D97-AF65-F5344CB8AC3E}">
        <p14:creationId xmlns:p14="http://schemas.microsoft.com/office/powerpoint/2010/main" val="304074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879">
              <a:defRPr/>
            </a:pPr>
            <a:r>
              <a:rPr kumimoji="1" lang="en-US" altLang="ja-JP" dirty="0" smtClean="0"/>
              <a:t>【</a:t>
            </a:r>
            <a:r>
              <a:rPr kumimoji="1" lang="ja-JP" altLang="en-US" dirty="0" smtClean="0"/>
              <a:t>進行</a:t>
            </a:r>
            <a:r>
              <a:rPr kumimoji="1" lang="en-US" altLang="ja-JP" dirty="0" smtClean="0"/>
              <a:t>】</a:t>
            </a:r>
          </a:p>
          <a:p>
            <a:r>
              <a:rPr kumimoji="1" lang="ja-JP" altLang="en-US" dirty="0" smtClean="0"/>
              <a:t>「今日は、３つの自己表現の方法があることを主にご説明しました。」</a:t>
            </a:r>
            <a:endParaRPr kumimoji="1" lang="en-US" altLang="ja-JP" dirty="0" smtClean="0"/>
          </a:p>
          <a:p>
            <a:r>
              <a:rPr kumimoji="1" lang="ja-JP" altLang="en-US" dirty="0" smtClean="0"/>
              <a:t>「攻撃的過ぎても主張できな過ぎても辛いので、アサーティブな自己表現、つまり適度な自己表現ができると、爽やかに過ごせるのではないかというご提案でした。」</a:t>
            </a:r>
            <a:endParaRPr kumimoji="1" lang="en-US" altLang="ja-JP" dirty="0" smtClean="0"/>
          </a:p>
          <a:p>
            <a:r>
              <a:rPr kumimoji="1" lang="ja-JP" altLang="en-US" dirty="0" smtClean="0"/>
              <a:t>「ご自身のコミュニケーションのあり方を見直すきっかけになればと思います。」</a:t>
            </a:r>
            <a:endParaRPr kumimoji="1" lang="en-US" altLang="ja-JP" dirty="0" smtClean="0"/>
          </a:p>
          <a:p>
            <a:r>
              <a:rPr kumimoji="1" lang="ja-JP" altLang="en-US" dirty="0" smtClean="0"/>
              <a:t>「質問や、参考になったところ、ここは違うのではないかという所はありますか？」</a:t>
            </a:r>
            <a:endParaRPr kumimoji="1" lang="en-US" altLang="ja-JP" dirty="0" smtClean="0"/>
          </a:p>
          <a:p>
            <a:r>
              <a:rPr kumimoji="1" lang="ja-JP" altLang="en-US" dirty="0" smtClean="0"/>
              <a:t>余裕があれば感想を一人ひとり聞く</a:t>
            </a:r>
            <a:endParaRPr kumimoji="1" lang="en-US" altLang="ja-JP" dirty="0" smtClean="0"/>
          </a:p>
          <a:p>
            <a:r>
              <a:rPr kumimoji="1" lang="ja-JP" altLang="en-US" dirty="0" smtClean="0"/>
              <a:t>「本日はこれで終了です」</a:t>
            </a:r>
            <a:endParaRPr kumimoji="1" lang="en-US" altLang="ja-JP" dirty="0" smtClean="0"/>
          </a:p>
          <a:p>
            <a:r>
              <a:rPr kumimoji="1" lang="ja-JP" altLang="en-US" dirty="0" smtClean="0"/>
              <a:t>「最後に皆さんにフィードバックペーパーを書いてください」</a:t>
            </a:r>
            <a:endParaRPr kumimoji="1" lang="en-US" altLang="ja-JP" dirty="0" smtClean="0"/>
          </a:p>
          <a:p>
            <a:r>
              <a:rPr kumimoji="1" lang="ja-JP" altLang="en-US" dirty="0" smtClean="0"/>
              <a:t>「これは今日のプログラムの感想を、担当の先生や看護師さんに伝え今後の治療に活かしたり、プログラムの改善に役立てるために使います」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16</a:t>
            </a:fld>
            <a:endParaRPr kumimoji="1" lang="ja-JP" altLang="en-US"/>
          </a:p>
        </p:txBody>
      </p:sp>
    </p:spTree>
    <p:extLst>
      <p:ext uri="{BB962C8B-B14F-4D97-AF65-F5344CB8AC3E}">
        <p14:creationId xmlns:p14="http://schemas.microsoft.com/office/powerpoint/2010/main" val="1701227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6763"/>
            <a:ext cx="5111750" cy="3833812"/>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17</a:t>
            </a:fld>
            <a:endParaRPr kumimoji="1" lang="ja-JP" altLang="en-US"/>
          </a:p>
        </p:txBody>
      </p:sp>
    </p:spTree>
    <p:extLst>
      <p:ext uri="{BB962C8B-B14F-4D97-AF65-F5344CB8AC3E}">
        <p14:creationId xmlns:p14="http://schemas.microsoft.com/office/powerpoint/2010/main" val="2447833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6763"/>
            <a:ext cx="5111750" cy="3833812"/>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18</a:t>
            </a:fld>
            <a:endParaRPr kumimoji="1" lang="ja-JP" altLang="en-US"/>
          </a:p>
        </p:txBody>
      </p:sp>
    </p:spTree>
    <p:extLst>
      <p:ext uri="{BB962C8B-B14F-4D97-AF65-F5344CB8AC3E}">
        <p14:creationId xmlns:p14="http://schemas.microsoft.com/office/powerpoint/2010/main" val="244783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「まずは、こういうことでこまったことがないか、皆さんに聞いてみたいと思います」</a:t>
            </a:r>
            <a:endParaRPr kumimoji="1" lang="en-US" altLang="ja-JP" dirty="0" smtClean="0"/>
          </a:p>
          <a:p>
            <a:r>
              <a:rPr kumimoji="1" lang="ja-JP" altLang="en-US" dirty="0" smtClean="0"/>
              <a:t>参加者を一人当て、「ひとと違う意見・・・」から下に三つ読んでもらう。</a:t>
            </a:r>
            <a:endParaRPr kumimoji="1" lang="en-US" altLang="ja-JP" dirty="0" smtClean="0"/>
          </a:p>
          <a:p>
            <a:r>
              <a:rPr kumimoji="1" lang="ja-JP" altLang="en-US" dirty="0" smtClean="0"/>
              <a:t>参加者を一人当て「知人とけんかして・・・」から下に二つ読んでもらう。</a:t>
            </a:r>
            <a:endParaRPr kumimoji="1" lang="en-US" altLang="ja-JP" dirty="0" smtClean="0"/>
          </a:p>
          <a:p>
            <a:r>
              <a:rPr kumimoji="1" lang="ja-JP" altLang="en-US" dirty="0" smtClean="0"/>
              <a:t>他の参加者に「知人とけんかし、関係がとだえてしまったことはありますか？」「自分の意見を押し通して後で後悔してしまったことはありますか？」と尋ね、挙手してもらう。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2</a:t>
            </a:fld>
            <a:endParaRPr kumimoji="1" lang="ja-JP" altLang="en-US"/>
          </a:p>
        </p:txBody>
      </p:sp>
    </p:spTree>
    <p:extLst>
      <p:ext uri="{BB962C8B-B14F-4D97-AF65-F5344CB8AC3E}">
        <p14:creationId xmlns:p14="http://schemas.microsoft.com/office/powerpoint/2010/main" val="285904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49879">
              <a:defRPr/>
            </a:pPr>
            <a:r>
              <a:rPr kumimoji="1" lang="en-US" altLang="ja-JP" dirty="0" smtClean="0"/>
              <a:t>【</a:t>
            </a:r>
            <a:r>
              <a:rPr kumimoji="1" lang="ja-JP" altLang="en-US" dirty="0" smtClean="0"/>
              <a:t>進行</a:t>
            </a:r>
            <a:r>
              <a:rPr kumimoji="1" lang="en-US" altLang="ja-JP" dirty="0" smtClean="0"/>
              <a:t>】</a:t>
            </a:r>
          </a:p>
          <a:p>
            <a:r>
              <a:rPr kumimoji="1" lang="ja-JP" altLang="en-US" dirty="0" smtClean="0"/>
              <a:t>「本日のテーマは、先程読んでもらったような状況で、よりよいやりとりをする方法を勉強することです」</a:t>
            </a:r>
            <a:endParaRPr kumimoji="1" lang="en-US" altLang="ja-JP" dirty="0" smtClean="0"/>
          </a:p>
          <a:p>
            <a:r>
              <a:rPr kumimoji="1" lang="ja-JP" altLang="en-US" dirty="0" smtClean="0"/>
              <a:t>参加者を一人当て「自分の・・・」を読んでもらう。</a:t>
            </a:r>
            <a:endParaRPr kumimoji="1" lang="en-US" altLang="ja-JP" dirty="0" smtClean="0"/>
          </a:p>
          <a:p>
            <a:r>
              <a:rPr kumimoji="1" lang="en-US" altLang="ja-JP" dirty="0" smtClean="0"/>
              <a:t>『</a:t>
            </a:r>
            <a:r>
              <a:rPr kumimoji="1" lang="ja-JP" altLang="en-US" dirty="0" smtClean="0"/>
              <a:t>「アサーション」という言葉を聞いたことがありますか？」と尋ねる</a:t>
            </a:r>
            <a:endParaRPr kumimoji="1" lang="en-US" altLang="ja-JP" dirty="0" smtClean="0"/>
          </a:p>
          <a:p>
            <a:endParaRPr kumimoji="1" lang="en-US" altLang="ja-JP" dirty="0" smtClean="0"/>
          </a:p>
          <a:p>
            <a:r>
              <a:rPr kumimoji="1" lang="en-US" altLang="ja-JP" dirty="0" smtClean="0"/>
              <a:t>【</a:t>
            </a:r>
            <a:r>
              <a:rPr kumimoji="1" lang="ja-JP" altLang="en-US" dirty="0" smtClean="0"/>
              <a:t>ねらい</a:t>
            </a:r>
            <a:r>
              <a:rPr kumimoji="1" lang="en-US" altLang="ja-JP" dirty="0" smtClean="0"/>
              <a:t>】</a:t>
            </a:r>
            <a:r>
              <a:rPr kumimoji="1" lang="ja-JP" altLang="en-US" dirty="0" smtClean="0"/>
              <a:t>アサーションという言葉を導入する</a:t>
            </a:r>
            <a:endParaRPr kumimoji="1" lang="en-US" altLang="ja-JP" dirty="0" smtClean="0"/>
          </a:p>
          <a:p>
            <a:endParaRPr kumimoji="1" lang="en-US" altLang="ja-JP" dirty="0" smtClean="0"/>
          </a:p>
          <a:p>
            <a:endParaRPr kumimoji="1" lang="en-US" altLang="ja-JP" dirty="0" smtClean="0"/>
          </a:p>
          <a:p>
            <a:r>
              <a:rPr kumimoji="1" lang="en-US" altLang="ja-JP" dirty="0" smtClean="0"/>
              <a:t>【</a:t>
            </a:r>
            <a:r>
              <a:rPr kumimoji="1" lang="ja-JP" altLang="en-US" dirty="0" smtClean="0"/>
              <a:t>参考</a:t>
            </a:r>
            <a:r>
              <a:rPr kumimoji="1" lang="en-US" altLang="ja-JP" dirty="0" smtClean="0"/>
              <a:t>】</a:t>
            </a:r>
          </a:p>
          <a:p>
            <a:r>
              <a:rPr kumimoji="1" lang="en-US" altLang="ja-JP" dirty="0" smtClean="0"/>
              <a:t>『</a:t>
            </a:r>
            <a:r>
              <a:rPr kumimoji="1" lang="ja-JP" altLang="en-US" dirty="0" smtClean="0"/>
              <a:t>アサーション　自分の気持ちの伝え方</a:t>
            </a:r>
            <a:r>
              <a:rPr kumimoji="1" lang="en-US" altLang="ja-JP" dirty="0" smtClean="0"/>
              <a:t>』</a:t>
            </a:r>
            <a:r>
              <a:rPr kumimoji="1" lang="ja-JP" altLang="en-US" dirty="0" smtClean="0"/>
              <a:t>（平木典子著）</a:t>
            </a:r>
            <a:r>
              <a:rPr kumimoji="1" lang="en-US" altLang="ja-JP" dirty="0" smtClean="0"/>
              <a:t>p10</a:t>
            </a:r>
            <a:r>
              <a:rPr kumimoji="1" lang="ja-JP" altLang="en-US" dirty="0" smtClean="0"/>
              <a:t>より</a:t>
            </a:r>
            <a:endParaRPr kumimoji="1" lang="en-US" altLang="ja-JP" dirty="0" smtClean="0"/>
          </a:p>
          <a:p>
            <a:r>
              <a:rPr kumimoji="1" lang="ja-JP" altLang="en-US" dirty="0" smtClean="0"/>
              <a:t>アサーティブとは、アサーションができている状態のこと。</a:t>
            </a:r>
            <a:endParaRPr kumimoji="1" lang="en-US" altLang="ja-JP" dirty="0" smtClean="0"/>
          </a:p>
          <a:p>
            <a:r>
              <a:rPr kumimoji="1" lang="ja-JP" altLang="en-US" dirty="0" smtClean="0"/>
              <a:t>自分の気持ちや意見を率直に表現する一方で、相手の気持ちや意見にも率直に耳を傾ける態度。</a:t>
            </a:r>
            <a:endParaRPr kumimoji="1" lang="en-US" altLang="ja-JP" dirty="0" smtClean="0"/>
          </a:p>
          <a:p>
            <a:r>
              <a:rPr kumimoji="1" lang="ja-JP" altLang="en-US" dirty="0" smtClean="0"/>
              <a:t>お互いの意見を出し合い、もしそれが食い違っても、粘り強く共有点を見つける努力をする。</a:t>
            </a:r>
            <a:endParaRPr kumimoji="1" lang="en-US" altLang="ja-JP" dirty="0" smtClean="0"/>
          </a:p>
          <a:p>
            <a:r>
              <a:rPr kumimoji="1" lang="ja-JP" altLang="en-US" dirty="0" smtClean="0"/>
              <a:t>自分も相手も尊重するので、お互いに爽やかな気持ちを味わう。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E867499A-D69B-4DA3-9BCF-C35D09D191BC}" type="slidenum">
              <a:rPr kumimoji="1" lang="ja-JP" altLang="en-US" smtClean="0"/>
              <a:pPr/>
              <a:t>3</a:t>
            </a:fld>
            <a:endParaRPr kumimoji="1" lang="ja-JP" altLang="en-US"/>
          </a:p>
        </p:txBody>
      </p:sp>
    </p:spTree>
    <p:extLst>
      <p:ext uri="{BB962C8B-B14F-4D97-AF65-F5344CB8AC3E}">
        <p14:creationId xmlns:p14="http://schemas.microsoft.com/office/powerpoint/2010/main" val="29437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49879">
              <a:defRPr/>
            </a:pPr>
            <a:r>
              <a:rPr kumimoji="1" lang="en-US" altLang="ja-JP" dirty="0" smtClean="0"/>
              <a:t>【</a:t>
            </a:r>
            <a:r>
              <a:rPr kumimoji="1" lang="ja-JP" altLang="en-US" dirty="0" smtClean="0"/>
              <a:t>進行</a:t>
            </a:r>
            <a:r>
              <a:rPr kumimoji="1" lang="en-US" altLang="ja-JP" dirty="0" smtClean="0"/>
              <a:t>】</a:t>
            </a:r>
          </a:p>
          <a:p>
            <a:r>
              <a:rPr kumimoji="1" lang="ja-JP" altLang="en-US" dirty="0" smtClean="0"/>
              <a:t>「アサーションでは、自己表現をよりよく理解するために、自己表現を</a:t>
            </a:r>
            <a:r>
              <a:rPr kumimoji="1" lang="en-US" altLang="ja-JP" dirty="0" smtClean="0"/>
              <a:t>3</a:t>
            </a:r>
            <a:r>
              <a:rPr kumimoji="1" lang="ja-JP" altLang="en-US" dirty="0" err="1" smtClean="0"/>
              <a:t>つの</a:t>
            </a:r>
            <a:r>
              <a:rPr kumimoji="1" lang="ja-JP" altLang="en-US" dirty="0" smtClean="0"/>
              <a:t>タイプに分けて考えます。」</a:t>
            </a:r>
            <a:endParaRPr kumimoji="1" lang="en-US" altLang="ja-JP" dirty="0" smtClean="0"/>
          </a:p>
          <a:p>
            <a:r>
              <a:rPr kumimoji="1" lang="ja-JP" altLang="en-US" dirty="0" smtClean="0"/>
              <a:t>「自分が、どのような相手や状況に対して、３つのうちどんな対応をするか考えてみてください。」</a:t>
            </a:r>
            <a:endParaRPr kumimoji="1" lang="en-US" altLang="ja-JP" dirty="0" smtClean="0"/>
          </a:p>
          <a:p>
            <a:r>
              <a:rPr kumimoji="1" lang="ja-JP" altLang="en-US" dirty="0" smtClean="0"/>
              <a:t>「それが、よりよい自己表現ができるようになるための大切なステップになります。」</a:t>
            </a:r>
            <a:endParaRPr kumimoji="1" lang="en-US" altLang="ja-JP" dirty="0" smtClean="0"/>
          </a:p>
          <a:p>
            <a:endParaRPr kumimoji="1" lang="en-US" altLang="ja-JP" dirty="0" smtClean="0"/>
          </a:p>
          <a:p>
            <a:r>
              <a:rPr kumimoji="1" lang="ja-JP" altLang="en-US" dirty="0" smtClean="0"/>
              <a:t>参加者を一人当て、「攻撃的・・・」の所を読んでもらう。</a:t>
            </a:r>
            <a:endParaRPr kumimoji="1" lang="en-US" altLang="ja-JP" dirty="0" smtClean="0"/>
          </a:p>
          <a:p>
            <a:r>
              <a:rPr kumimoji="1" lang="ja-JP" altLang="en-US" dirty="0" smtClean="0"/>
              <a:t>参加者を一人当て、「非主張的・・・」の所を読んでもらう。</a:t>
            </a:r>
            <a:endParaRPr kumimoji="1" lang="en-US" altLang="ja-JP" dirty="0" smtClean="0"/>
          </a:p>
          <a:p>
            <a:r>
              <a:rPr kumimoji="1" lang="ja-JP" altLang="en-US" dirty="0" smtClean="0"/>
              <a:t>「攻撃的なタイプと言うのはドラえもんでいうと、ジャイアンを想像するといいかもしれません」</a:t>
            </a:r>
            <a:endParaRPr kumimoji="1" lang="en-US" altLang="ja-JP" dirty="0" smtClean="0"/>
          </a:p>
          <a:p>
            <a:r>
              <a:rPr kumimoji="1" lang="ja-JP" altLang="en-US" dirty="0" smtClean="0"/>
              <a:t>「非主徴的なタイプと言うのは、のび太君ですね」</a:t>
            </a:r>
            <a:endParaRPr kumimoji="1" lang="en-US" altLang="ja-JP" dirty="0" smtClean="0"/>
          </a:p>
          <a:p>
            <a:endParaRPr kumimoji="1" lang="en-US" altLang="ja-JP" dirty="0" smtClean="0"/>
          </a:p>
          <a:p>
            <a:r>
              <a:rPr kumimoji="1" lang="ja-JP" altLang="en-US" dirty="0" smtClean="0"/>
              <a:t>参加者を一人当て、「アサーティブ・・・」の所を読んでもらう。</a:t>
            </a:r>
            <a:endParaRPr kumimoji="1" lang="en-US" altLang="ja-JP" dirty="0" smtClean="0"/>
          </a:p>
          <a:p>
            <a:endParaRPr kumimoji="1" lang="en-US" altLang="ja-JP" dirty="0" smtClean="0"/>
          </a:p>
          <a:p>
            <a:r>
              <a:rPr kumimoji="1" lang="en-US" altLang="ja-JP" dirty="0" smtClean="0"/>
              <a:t>【</a:t>
            </a:r>
            <a:r>
              <a:rPr kumimoji="1" lang="ja-JP" altLang="en-US" dirty="0" smtClean="0"/>
              <a:t>参考</a:t>
            </a:r>
            <a:r>
              <a:rPr kumimoji="1" lang="en-US" altLang="ja-JP" dirty="0" smtClean="0"/>
              <a:t>】</a:t>
            </a:r>
          </a:p>
          <a:p>
            <a:r>
              <a:rPr kumimoji="1" lang="ja-JP" altLang="en-US" dirty="0" smtClean="0"/>
              <a:t>他のキーワード</a:t>
            </a:r>
            <a:endParaRPr kumimoji="1" lang="en-US" altLang="ja-JP" dirty="0" smtClean="0"/>
          </a:p>
          <a:p>
            <a:r>
              <a:rPr kumimoji="1" lang="ja-JP" altLang="en-US" dirty="0" smtClean="0"/>
              <a:t>攻撃的：尊大、無頓着、操作的、自分本位、相手に指示、優越を誇る</a:t>
            </a:r>
            <a:endParaRPr kumimoji="1" lang="en-US" altLang="ja-JP" dirty="0" smtClean="0"/>
          </a:p>
          <a:p>
            <a:r>
              <a:rPr kumimoji="1" lang="ja-JP" altLang="en-US" dirty="0" smtClean="0"/>
              <a:t>非主張的：自己否定的、他人本位、相手まかせ、弁解がましい</a:t>
            </a:r>
            <a:endParaRPr kumimoji="1" lang="en-US" altLang="ja-JP" dirty="0" smtClean="0"/>
          </a:p>
          <a:p>
            <a:r>
              <a:rPr kumimoji="1" lang="ja-JP" altLang="en-US" dirty="0" smtClean="0"/>
              <a:t>アサーティブ：自他尊重、自他調和、自己選択、柔軟に対応</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4</a:t>
            </a:fld>
            <a:endParaRPr kumimoji="1" lang="ja-JP" altLang="en-US"/>
          </a:p>
        </p:txBody>
      </p:sp>
    </p:spTree>
    <p:extLst>
      <p:ext uri="{BB962C8B-B14F-4D97-AF65-F5344CB8AC3E}">
        <p14:creationId xmlns:p14="http://schemas.microsoft.com/office/powerpoint/2010/main" val="35608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879">
              <a:defRPr/>
            </a:pPr>
            <a:r>
              <a:rPr kumimoji="1" lang="en-US" altLang="ja-JP" dirty="0" smtClean="0"/>
              <a:t>【</a:t>
            </a:r>
            <a:r>
              <a:rPr kumimoji="1" lang="ja-JP" altLang="en-US" dirty="0" smtClean="0"/>
              <a:t>進行</a:t>
            </a:r>
            <a:r>
              <a:rPr kumimoji="1" lang="en-US" altLang="ja-JP" dirty="0" smtClean="0"/>
              <a:t>】</a:t>
            </a:r>
          </a:p>
          <a:p>
            <a:r>
              <a:rPr kumimoji="1" lang="ja-JP" altLang="en-US" dirty="0" smtClean="0"/>
              <a:t>「ある種の相手や状況に対して、非主張的になったり、攻撃的になったりしてしまうことがあります」</a:t>
            </a:r>
            <a:endParaRPr kumimoji="1" lang="en-US" altLang="ja-JP" dirty="0" smtClean="0"/>
          </a:p>
          <a:p>
            <a:r>
              <a:rPr kumimoji="1" lang="ja-JP" altLang="en-US" dirty="0" smtClean="0"/>
              <a:t>「長い間につくられた行動パターンが習慣化されていて、アサーティブではない不適切な反応を繰り返してしまうためです。」</a:t>
            </a:r>
            <a:endParaRPr kumimoji="1" lang="en-US" altLang="ja-JP" dirty="0" smtClean="0"/>
          </a:p>
          <a:p>
            <a:r>
              <a:rPr kumimoji="1" lang="ja-JP" altLang="en-US" dirty="0" smtClean="0"/>
              <a:t>「そうした行動パターンを変えていけば、あなたの自己表現はより適切になり、もっと自由に爽やかに毎日を送ることができます。」</a:t>
            </a:r>
            <a:endParaRPr kumimoji="1" lang="en-US" altLang="ja-JP" dirty="0" smtClean="0"/>
          </a:p>
          <a:p>
            <a:r>
              <a:rPr kumimoji="1" lang="ja-JP" altLang="en-US" dirty="0" smtClean="0"/>
              <a:t>「アサーティブになるためには、</a:t>
            </a:r>
            <a:r>
              <a:rPr kumimoji="1" lang="en-US" altLang="ja-JP" dirty="0" smtClean="0"/>
              <a:t>3</a:t>
            </a:r>
            <a:r>
              <a:rPr kumimoji="1" lang="ja-JP" altLang="en-US" dirty="0" err="1" smtClean="0"/>
              <a:t>つの</a:t>
            </a:r>
            <a:r>
              <a:rPr kumimoji="1" lang="ja-JP" altLang="en-US" dirty="0" smtClean="0"/>
              <a:t>ステップがあります」</a:t>
            </a:r>
            <a:endParaRPr kumimoji="1" lang="en-US" altLang="ja-JP" dirty="0" smtClean="0"/>
          </a:p>
          <a:p>
            <a:r>
              <a:rPr kumimoji="1" lang="ja-JP" altLang="en-US" dirty="0" smtClean="0"/>
              <a:t>参加者を一人当て「①まずは・・・の所を読んでもらう」</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5</a:t>
            </a:fld>
            <a:endParaRPr kumimoji="1" lang="ja-JP" altLang="en-US"/>
          </a:p>
        </p:txBody>
      </p:sp>
    </p:spTree>
    <p:extLst>
      <p:ext uri="{BB962C8B-B14F-4D97-AF65-F5344CB8AC3E}">
        <p14:creationId xmlns:p14="http://schemas.microsoft.com/office/powerpoint/2010/main" val="303628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879">
              <a:defRPr/>
            </a:pPr>
            <a:r>
              <a:rPr kumimoji="1" lang="en-US" altLang="ja-JP" dirty="0" smtClean="0"/>
              <a:t>【</a:t>
            </a:r>
            <a:r>
              <a:rPr kumimoji="1" lang="ja-JP" altLang="en-US" dirty="0" smtClean="0"/>
              <a:t>進行</a:t>
            </a:r>
            <a:r>
              <a:rPr kumimoji="1" lang="en-US" altLang="ja-JP" dirty="0" smtClean="0"/>
              <a:t>】</a:t>
            </a:r>
          </a:p>
          <a:p>
            <a:r>
              <a:rPr lang="ja-JP" altLang="en-US" dirty="0" smtClean="0"/>
              <a:t>「次に例を見ていきましょう」</a:t>
            </a:r>
            <a:endParaRPr lang="en-US" altLang="ja-JP" dirty="0" smtClean="0"/>
          </a:p>
          <a:p>
            <a:r>
              <a:rPr lang="ja-JP" altLang="en-US" dirty="0" smtClean="0"/>
              <a:t>参加者を一人当て「友人に・・・」から読み上げてもらう（セリフの中も）</a:t>
            </a:r>
            <a:endParaRPr lang="en-US" altLang="ja-JP" dirty="0" smtClean="0"/>
          </a:p>
          <a:p>
            <a:endParaRPr lang="en-US" altLang="ja-JP" dirty="0" smtClean="0"/>
          </a:p>
          <a:p>
            <a:r>
              <a:rPr lang="ja-JP" altLang="en-US" dirty="0" smtClean="0"/>
              <a:t>（補足）</a:t>
            </a:r>
            <a:endParaRPr lang="en-US" altLang="ja-JP" dirty="0" smtClean="0"/>
          </a:p>
          <a:p>
            <a:r>
              <a:rPr lang="ja-JP" altLang="en-US" dirty="0" smtClean="0"/>
              <a:t>ママ友の例</a:t>
            </a:r>
            <a:endParaRPr lang="en-US" altLang="ja-JP" dirty="0" smtClean="0"/>
          </a:p>
          <a:p>
            <a:r>
              <a:rPr lang="ja-JP" altLang="en-US" dirty="0" smtClean="0"/>
              <a:t>最初はいい人だと思ったし、話題も合うと思ってつきあっていたのですが、だんだん色んな事を頼まれるようになりました。</a:t>
            </a:r>
            <a:endParaRPr lang="en-US" altLang="ja-JP" dirty="0" smtClean="0"/>
          </a:p>
          <a:p>
            <a:r>
              <a:rPr lang="ja-JP" altLang="en-US" dirty="0" smtClean="0"/>
              <a:t>忙しいから自分の代わりに買い物をして欲しい、友人と旅行に行くので子どもを預かって欲しいなど、それも頼むのがいつも直前。</a:t>
            </a:r>
            <a:endParaRPr lang="en-US" altLang="ja-JP" dirty="0" smtClean="0"/>
          </a:p>
          <a:p>
            <a:r>
              <a:rPr lang="ja-JP" altLang="en-US" dirty="0" smtClean="0"/>
              <a:t>手伝うのは嫌ではないけれど、私は友人にそんなことを頼まないし、常識を超えて頼られている気がする。</a:t>
            </a:r>
            <a:endParaRPr lang="en-US" altLang="ja-JP" dirty="0" smtClean="0"/>
          </a:p>
          <a:p>
            <a:r>
              <a:rPr lang="ja-JP" altLang="en-US" dirty="0" smtClean="0"/>
              <a:t>こんなときはどうしたらよいのでしょう。</a:t>
            </a:r>
            <a:endParaRPr lang="en-US" altLang="ja-JP" dirty="0" smtClean="0"/>
          </a:p>
          <a:p>
            <a:pPr defTabSz="953943">
              <a:defRPr/>
            </a:pPr>
            <a:endParaRPr lang="ja-JP"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6</a:t>
            </a:fld>
            <a:endParaRPr kumimoji="1" lang="ja-JP" altLang="en-US"/>
          </a:p>
        </p:txBody>
      </p:sp>
    </p:spTree>
    <p:extLst>
      <p:ext uri="{BB962C8B-B14F-4D97-AF65-F5344CB8AC3E}">
        <p14:creationId xmlns:p14="http://schemas.microsoft.com/office/powerpoint/2010/main" val="270017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879">
              <a:defRPr/>
            </a:pPr>
            <a:r>
              <a:rPr kumimoji="1" lang="en-US" altLang="ja-JP" dirty="0" smtClean="0"/>
              <a:t>【</a:t>
            </a:r>
            <a:r>
              <a:rPr kumimoji="1" lang="ja-JP" altLang="en-US" dirty="0" smtClean="0"/>
              <a:t>進行</a:t>
            </a:r>
            <a:r>
              <a:rPr kumimoji="1" lang="en-US" altLang="ja-JP" dirty="0" smtClean="0"/>
              <a:t>】</a:t>
            </a:r>
          </a:p>
          <a:p>
            <a:r>
              <a:rPr kumimoji="1" lang="ja-JP" altLang="en-US" dirty="0" smtClean="0"/>
              <a:t>「さきほどのステップに従って３つのステップで考えていきましょう」</a:t>
            </a:r>
            <a:endParaRPr kumimoji="1" lang="en-US" altLang="ja-JP" dirty="0" smtClean="0"/>
          </a:p>
          <a:p>
            <a:r>
              <a:rPr kumimoji="1" lang="ja-JP" altLang="en-US" dirty="0" smtClean="0"/>
              <a:t>「まずは攻撃的な言い方です」</a:t>
            </a:r>
            <a:endParaRPr kumimoji="1" lang="en-US" altLang="ja-JP" dirty="0" smtClean="0"/>
          </a:p>
          <a:p>
            <a:r>
              <a:rPr kumimoji="1" lang="ja-JP" altLang="en-US" dirty="0" smtClean="0"/>
              <a:t>参加者を一人当て「相手の気持ち・・・」を読み上げてもらう（セリフの部分も）</a:t>
            </a:r>
            <a:endParaRPr kumimoji="1" lang="en-US" altLang="ja-JP" dirty="0" smtClean="0"/>
          </a:p>
          <a:p>
            <a:r>
              <a:rPr kumimoji="1" lang="ja-JP" altLang="en-US" dirty="0" smtClean="0"/>
              <a:t>参加者に、「過去にこのような攻撃的なことを言ってしまったことはありますか？」と尋ねる。</a:t>
            </a:r>
            <a:endParaRPr kumimoji="1" lang="en-US" altLang="ja-JP" dirty="0" smtClean="0"/>
          </a:p>
          <a:p>
            <a:r>
              <a:rPr kumimoji="1" lang="ja-JP" altLang="en-US" dirty="0" smtClean="0"/>
              <a:t>挙手した人がいたら「言った後どんな気持ちになりましたか？」と尋ねる。</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7</a:t>
            </a:fld>
            <a:endParaRPr kumimoji="1" lang="ja-JP" altLang="en-US"/>
          </a:p>
        </p:txBody>
      </p:sp>
    </p:spTree>
    <p:extLst>
      <p:ext uri="{BB962C8B-B14F-4D97-AF65-F5344CB8AC3E}">
        <p14:creationId xmlns:p14="http://schemas.microsoft.com/office/powerpoint/2010/main" val="151138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3943">
              <a:defRPr/>
            </a:pPr>
            <a:r>
              <a:rPr kumimoji="1" lang="en-US" altLang="ja-JP" dirty="0" smtClean="0"/>
              <a:t>【</a:t>
            </a:r>
            <a:r>
              <a:rPr kumimoji="1" lang="ja-JP" altLang="en-US" dirty="0" smtClean="0"/>
              <a:t>進行</a:t>
            </a:r>
            <a:r>
              <a:rPr kumimoji="1" lang="en-US" altLang="ja-JP" dirty="0" smtClean="0"/>
              <a:t>】</a:t>
            </a:r>
          </a:p>
          <a:p>
            <a:pPr defTabSz="953943">
              <a:defRPr/>
            </a:pPr>
            <a:r>
              <a:rPr lang="ja-JP" altLang="en-US" dirty="0" smtClean="0"/>
              <a:t>攻撃的な言い方をした後によくある気持ちの動揺を説明します</a:t>
            </a:r>
            <a:endParaRPr lang="en-US" altLang="ja-JP" dirty="0" smtClean="0"/>
          </a:p>
          <a:p>
            <a:pPr defTabSz="953943">
              <a:defRPr/>
            </a:pPr>
            <a:r>
              <a:rPr lang="ja-JP" altLang="en-US" dirty="0" smtClean="0"/>
              <a:t>参加者を一人当て「怒らせてしまった・・・」の部分から読んでもらう</a:t>
            </a:r>
            <a:endParaRPr lang="en-US" altLang="ja-JP" dirty="0" smtClean="0"/>
          </a:p>
          <a:p>
            <a:pPr defTabSz="953943">
              <a:defRPr/>
            </a:pPr>
            <a:r>
              <a:rPr lang="ja-JP" altLang="en-US" dirty="0" smtClean="0"/>
              <a:t>参加者に「攻撃的な言い方をしたあとに、心配や後悔をしたことはありますか？」と尋ねる。</a:t>
            </a:r>
            <a:endParaRPr lang="ja-JP" altLang="en-US" dirty="0"/>
          </a:p>
          <a:p>
            <a:endParaRPr kumimoji="1" lang="en-US" altLang="ja-JP" dirty="0" smtClean="0"/>
          </a:p>
          <a:p>
            <a:r>
              <a:rPr kumimoji="1" lang="en-US" altLang="ja-JP" dirty="0" smtClean="0"/>
              <a:t>【</a:t>
            </a:r>
            <a:r>
              <a:rPr kumimoji="1" lang="ja-JP" altLang="en-US" dirty="0" smtClean="0"/>
              <a:t>ねらい</a:t>
            </a:r>
            <a:r>
              <a:rPr kumimoji="1" lang="en-US" altLang="ja-JP" dirty="0" smtClean="0"/>
              <a:t>】</a:t>
            </a:r>
          </a:p>
          <a:p>
            <a:r>
              <a:rPr kumimoji="1" lang="ja-JP" altLang="en-US" dirty="0" smtClean="0"/>
              <a:t>攻撃的すぎる言い方による失敗体験がありふれたことであることが分かるよう、情報の共有を図る。</a:t>
            </a:r>
            <a:endParaRPr kumimoji="1" lang="ja-JP" altLang="en-US" dirty="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8</a:t>
            </a:fld>
            <a:endParaRPr kumimoji="1" lang="ja-JP" altLang="en-US"/>
          </a:p>
        </p:txBody>
      </p:sp>
    </p:spTree>
    <p:extLst>
      <p:ext uri="{BB962C8B-B14F-4D97-AF65-F5344CB8AC3E}">
        <p14:creationId xmlns:p14="http://schemas.microsoft.com/office/powerpoint/2010/main" val="151138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879">
              <a:defRPr/>
            </a:pPr>
            <a:r>
              <a:rPr kumimoji="1" lang="en-US" altLang="ja-JP" dirty="0" smtClean="0"/>
              <a:t>【</a:t>
            </a:r>
            <a:r>
              <a:rPr kumimoji="1" lang="ja-JP" altLang="en-US" dirty="0" smtClean="0"/>
              <a:t>進行</a:t>
            </a:r>
            <a:r>
              <a:rPr kumimoji="1" lang="en-US" altLang="ja-JP" dirty="0" smtClean="0"/>
              <a:t>】</a:t>
            </a:r>
          </a:p>
          <a:p>
            <a:r>
              <a:rPr kumimoji="1" lang="ja-JP" altLang="en-US" dirty="0" smtClean="0"/>
              <a:t>「次は非主張的な言い方です」</a:t>
            </a:r>
            <a:endParaRPr kumimoji="1" lang="en-US" altLang="ja-JP" dirty="0" smtClean="0"/>
          </a:p>
          <a:p>
            <a:r>
              <a:rPr kumimoji="1" lang="ja-JP" altLang="en-US" dirty="0" smtClean="0"/>
              <a:t>参加者を一人当て「自分の気持ち・・・」を読み上げてもらう（セリフの部分も）</a:t>
            </a:r>
            <a:endParaRPr kumimoji="1" lang="en-US" altLang="ja-JP" dirty="0" smtClean="0"/>
          </a:p>
          <a:p>
            <a:r>
              <a:rPr kumimoji="1" lang="ja-JP" altLang="en-US" dirty="0" smtClean="0"/>
              <a:t>参加者に、「過去に非主張的な言い方しかできなかったことはありますか」と尋ねる。</a:t>
            </a:r>
            <a:endParaRPr kumimoji="1" lang="en-US" altLang="ja-JP" dirty="0" smtClean="0"/>
          </a:p>
          <a:p>
            <a:r>
              <a:rPr kumimoji="1" lang="ja-JP" altLang="en-US" dirty="0" smtClean="0"/>
              <a:t>挙手した人がいたら「非主張的な言い方しかできなかった後はどんな気持ちになりましたか？」と尋ねる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867499A-D69B-4DA3-9BCF-C35D09D191BC}" type="slidenum">
              <a:rPr kumimoji="1" lang="ja-JP" altLang="en-US" smtClean="0"/>
              <a:pPr/>
              <a:t>9</a:t>
            </a:fld>
            <a:endParaRPr kumimoji="1" lang="ja-JP" altLang="en-US"/>
          </a:p>
        </p:txBody>
      </p:sp>
    </p:spTree>
    <p:extLst>
      <p:ext uri="{BB962C8B-B14F-4D97-AF65-F5344CB8AC3E}">
        <p14:creationId xmlns:p14="http://schemas.microsoft.com/office/powerpoint/2010/main" val="335871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F5F952B-B152-4232-84AB-B0CC17119B02}"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ACDCAA-8938-4DB8-9C2C-CBAF622B5992}"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F1659E2-19A9-4F09-A08E-2383C032120A}"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B47C2E3-C8F0-4715-9F60-475FFDB553FC}"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lvl1pPr>
              <a:defRPr sz="2000">
                <a:solidFill>
                  <a:schemeClr val="tx1"/>
                </a:solidFill>
              </a:defRPr>
            </a:lvl1pPr>
          </a:lstStyle>
          <a:p>
            <a:fld id="{26FD51B9-1E10-4ACB-848E-3EA4DAD832EF}" type="slidenum">
              <a:rPr lang="ja-JP" altLang="en-US" smtClean="0"/>
              <a:pPr/>
              <a:t>‹#›</a:t>
            </a:fld>
            <a:endParaRPr lang="ja-JP" altLang="en-US" dirty="0"/>
          </a:p>
        </p:txBody>
      </p:sp>
      <p:cxnSp>
        <p:nvCxnSpPr>
          <p:cNvPr id="8" name="直線コネクタ 7"/>
          <p:cNvCxnSpPr/>
          <p:nvPr userDrawn="1"/>
        </p:nvCxnSpPr>
        <p:spPr>
          <a:xfrm>
            <a:off x="395536" y="1268760"/>
            <a:ext cx="8496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90D4F59-23A8-4272-8156-CEC96A789EE7}"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9ED7972-BC97-4AB4-A256-BD3D52352710}" type="datetime1">
              <a:rPr kumimoji="1" lang="ja-JP" altLang="en-US" smtClean="0"/>
              <a:t>2016/2/19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B989E45-567C-4A69-A58F-C4D1724E46C7}" type="datetime1">
              <a:rPr kumimoji="1" lang="ja-JP" altLang="en-US" smtClean="0"/>
              <a:t>2016/2/19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4AFEDDF-880D-490B-B960-56F16A65C159}" type="datetime1">
              <a:rPr kumimoji="1" lang="ja-JP" altLang="en-US" smtClean="0"/>
              <a:t>2016/2/19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9985C32-F307-442D-B5A6-B7EDB39ACA4A}" type="datetime1">
              <a:rPr kumimoji="1" lang="ja-JP" altLang="en-US" smtClean="0"/>
              <a:t>2016/2/19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8F30807-D52C-4B1A-B697-83AFAD9347E2}" type="datetime1">
              <a:rPr kumimoji="1" lang="ja-JP" altLang="en-US" smtClean="0"/>
              <a:t>2016/2/19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D946A3-3A09-461D-8B87-94ABB3374708}" type="datetime1">
              <a:rPr kumimoji="1" lang="ja-JP" altLang="en-US" smtClean="0"/>
              <a:t>2016/2/19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FD51B9-1E10-4ACB-848E-3EA4DAD832EF}"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7D82C-7305-4AA3-9FA1-706FC0FA6088}" type="datetime1">
              <a:rPr kumimoji="1" lang="ja-JP" altLang="en-US" smtClean="0"/>
              <a:t>2016/2/19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D51B9-1E10-4ACB-848E-3EA4DAD832E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im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im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2.bp.blogspot.com/-7qTbVUoW9-g/UU--wD3emzI/AAAAAAAAO9Q/3_IDvutJKsU/s1600/kenka_couple.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3.bp.blogspot.com/-5TO4wMtxyZ0/Uj_3ATqJzPI/AAAAAAAAYGM/1pJ3LLaojyE/s800/suit_man_cry.pn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348880"/>
            <a:ext cx="8136904" cy="1470025"/>
          </a:xfrm>
        </p:spPr>
        <p:txBody>
          <a:bodyPr>
            <a:normAutofit fontScale="90000"/>
          </a:bodyPr>
          <a:lstStyle/>
          <a:p>
            <a:r>
              <a:rPr kumimoji="1" lang="ja-JP" altLang="en-US" sz="4900" dirty="0" smtClean="0"/>
              <a:t>入門！認知行動療法</a:t>
            </a:r>
            <a:r>
              <a:rPr lang="en-US" altLang="ja-JP" sz="4900" dirty="0" smtClean="0"/>
              <a:t/>
            </a:r>
            <a:br>
              <a:rPr lang="en-US" altLang="ja-JP" sz="4900" dirty="0" smtClean="0"/>
            </a:br>
            <a:r>
              <a:rPr lang="en-US" altLang="ja-JP" sz="6700" dirty="0" smtClean="0"/>
              <a:t/>
            </a:r>
            <a:br>
              <a:rPr lang="en-US" altLang="ja-JP" sz="6700" dirty="0" smtClean="0"/>
            </a:br>
            <a:r>
              <a:rPr lang="ja-JP" altLang="en-US" sz="6700" dirty="0" smtClean="0"/>
              <a:t>自分の気持ちを伝えよう</a:t>
            </a:r>
            <a:endParaRPr kumimoji="1" lang="ja-JP" altLang="en-US" dirty="0"/>
          </a:p>
        </p:txBody>
      </p:sp>
      <p:sp>
        <p:nvSpPr>
          <p:cNvPr id="3" name="スライド番号プレースホルダー 2"/>
          <p:cNvSpPr>
            <a:spLocks noGrp="1"/>
          </p:cNvSpPr>
          <p:nvPr>
            <p:ph type="sldNum" sz="quarter" idx="12"/>
          </p:nvPr>
        </p:nvSpPr>
        <p:spPr/>
        <p:txBody>
          <a:bodyPr/>
          <a:lstStyle/>
          <a:p>
            <a:fld id="{26FD51B9-1E10-4ACB-848E-3EA4DAD832EF}" type="slidenum">
              <a:rPr kumimoji="1" lang="ja-JP" altLang="en-US" smtClean="0"/>
              <a:pPr/>
              <a:t>1</a:t>
            </a:fld>
            <a:endParaRPr kumimoji="1" lang="ja-JP" altLang="en-US"/>
          </a:p>
        </p:txBody>
      </p:sp>
      <p:pic>
        <p:nvPicPr>
          <p:cNvPr id="4" name="図 3"/>
          <p:cNvPicPr>
            <a:picLocks/>
          </p:cNvPicPr>
          <p:nvPr/>
        </p:nvPicPr>
        <p:blipFill>
          <a:blip r:embed="rId3">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pic>
        <p:nvPicPr>
          <p:cNvPr id="5" name="図 4"/>
          <p:cNvPicPr>
            <a:picLocks/>
          </p:cNvPicPr>
          <p:nvPr/>
        </p:nvPicPr>
        <p:blipFill>
          <a:blip r:embed="rId4">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非主張的な</a:t>
            </a:r>
            <a:r>
              <a:rPr lang="ja-JP" altLang="ja-JP" dirty="0" smtClean="0"/>
              <a:t>言い方</a:t>
            </a:r>
            <a:r>
              <a:rPr lang="ja-JP" altLang="en-US" dirty="0"/>
              <a:t>をす</a:t>
            </a:r>
            <a:r>
              <a:rPr lang="ja-JP" altLang="en-US" dirty="0" smtClean="0"/>
              <a:t>ると</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lIns="0" rIns="0">
            <a:normAutofit/>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p:txBody>
      </p:sp>
      <p:sp>
        <p:nvSpPr>
          <p:cNvPr id="7" name="雲形吹き出し 6"/>
          <p:cNvSpPr/>
          <p:nvPr/>
        </p:nvSpPr>
        <p:spPr>
          <a:xfrm>
            <a:off x="251520" y="1556792"/>
            <a:ext cx="3744416" cy="2268252"/>
          </a:xfrm>
          <a:prstGeom prst="cloudCallout">
            <a:avLst>
              <a:gd name="adj1" fmla="val 33426"/>
              <a:gd name="adj2" fmla="val 5489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tx1"/>
                </a:solidFill>
              </a:rPr>
              <a:t>結局自分だけ</a:t>
            </a:r>
            <a:r>
              <a:rPr lang="en-US" altLang="ja-JP" sz="2400" dirty="0" smtClean="0">
                <a:solidFill>
                  <a:schemeClr val="tx1"/>
                </a:solidFill>
              </a:rPr>
              <a:t/>
            </a:r>
            <a:br>
              <a:rPr lang="en-US" altLang="ja-JP" sz="2400" dirty="0" smtClean="0">
                <a:solidFill>
                  <a:schemeClr val="tx1"/>
                </a:solidFill>
              </a:rPr>
            </a:br>
            <a:r>
              <a:rPr lang="ja-JP" altLang="en-US" sz="2400" dirty="0">
                <a:solidFill>
                  <a:schemeClr val="tx1"/>
                </a:solidFill>
              </a:rPr>
              <a:t>がまん</a:t>
            </a:r>
            <a:r>
              <a:rPr lang="ja-JP" altLang="en-US" sz="2400" dirty="0" smtClean="0">
                <a:solidFill>
                  <a:schemeClr val="tx1"/>
                </a:solidFill>
              </a:rPr>
              <a:t>するしか</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ないなんて・・・</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（みじめ）</a:t>
            </a:r>
            <a:endParaRPr kumimoji="1" lang="ja-JP" altLang="en-US" sz="2400" dirty="0">
              <a:solidFill>
                <a:schemeClr val="tx1"/>
              </a:solidFill>
            </a:endParaRPr>
          </a:p>
        </p:txBody>
      </p:sp>
      <p:sp>
        <p:nvSpPr>
          <p:cNvPr id="4" name="テキスト ボックス 3"/>
          <p:cNvSpPr txBox="1"/>
          <p:nvPr/>
        </p:nvSpPr>
        <p:spPr>
          <a:xfrm>
            <a:off x="5076056" y="4509120"/>
            <a:ext cx="3222357" cy="830997"/>
          </a:xfrm>
          <a:prstGeom prst="rect">
            <a:avLst/>
          </a:prstGeom>
          <a:noFill/>
        </p:spPr>
        <p:txBody>
          <a:bodyPr wrap="none" rtlCol="0">
            <a:spAutoFit/>
          </a:bodyPr>
          <a:lstStyle/>
          <a:p>
            <a:r>
              <a:rPr lang="ja-JP" altLang="ja-JP" sz="2400" dirty="0"/>
              <a:t>不快な気持ち</a:t>
            </a:r>
            <a:r>
              <a:rPr lang="ja-JP" altLang="ja-JP" sz="2400" dirty="0" smtClean="0"/>
              <a:t>を</a:t>
            </a:r>
            <a:endParaRPr lang="en-US" altLang="ja-JP" sz="2400" dirty="0" smtClean="0"/>
          </a:p>
          <a:p>
            <a:r>
              <a:rPr lang="ja-JP" altLang="ja-JP" sz="2400" dirty="0" smtClean="0"/>
              <a:t>別</a:t>
            </a:r>
            <a:r>
              <a:rPr lang="ja-JP" altLang="ja-JP" sz="2400" dirty="0"/>
              <a:t>の人</a:t>
            </a:r>
            <a:r>
              <a:rPr lang="ja-JP" altLang="ja-JP" sz="2400" dirty="0" smtClean="0"/>
              <a:t>に</a:t>
            </a:r>
            <a:r>
              <a:rPr lang="ja-JP" altLang="en-US" sz="2400" dirty="0" smtClean="0"/>
              <a:t>グチってしまう</a:t>
            </a:r>
            <a:endParaRPr kumimoji="1" lang="ja-JP" altLang="en-US" sz="2400" dirty="0"/>
          </a:p>
        </p:txBody>
      </p:sp>
      <p:sp>
        <p:nvSpPr>
          <p:cNvPr id="9" name="テキスト ボックス 8"/>
          <p:cNvSpPr txBox="1"/>
          <p:nvPr/>
        </p:nvSpPr>
        <p:spPr>
          <a:xfrm>
            <a:off x="4652061" y="5543581"/>
            <a:ext cx="4333238" cy="830997"/>
          </a:xfrm>
          <a:prstGeom prst="rect">
            <a:avLst/>
          </a:prstGeom>
          <a:noFill/>
        </p:spPr>
        <p:txBody>
          <a:bodyPr wrap="none" rtlCol="0">
            <a:spAutoFit/>
          </a:bodyPr>
          <a:lstStyle/>
          <a:p>
            <a:r>
              <a:rPr lang="ja-JP" altLang="en-US" sz="2400" dirty="0"/>
              <a:t>がまん</a:t>
            </a:r>
            <a:r>
              <a:rPr lang="ja-JP" altLang="en-US" sz="2400" dirty="0" smtClean="0"/>
              <a:t>していた気持ちが</a:t>
            </a:r>
            <a:r>
              <a:rPr kumimoji="1" lang="ja-JP" altLang="en-US" sz="2400" dirty="0" smtClean="0"/>
              <a:t>たまり、</a:t>
            </a:r>
            <a:endParaRPr kumimoji="1" lang="en-US" altLang="ja-JP" sz="2400" dirty="0" smtClean="0"/>
          </a:p>
          <a:p>
            <a:r>
              <a:rPr lang="ja-JP" altLang="en-US" sz="2400" dirty="0"/>
              <a:t>　</a:t>
            </a:r>
            <a:r>
              <a:rPr lang="ja-JP" altLang="en-US" sz="2400" dirty="0" smtClean="0"/>
              <a:t>　八つ当たりしてしまう</a:t>
            </a:r>
            <a:endParaRPr kumimoji="1" lang="ja-JP" altLang="en-US" sz="2400" dirty="0"/>
          </a:p>
        </p:txBody>
      </p:sp>
      <p:sp>
        <p:nvSpPr>
          <p:cNvPr id="13" name="雲形吹き出し 12"/>
          <p:cNvSpPr/>
          <p:nvPr/>
        </p:nvSpPr>
        <p:spPr>
          <a:xfrm>
            <a:off x="4067944" y="1556792"/>
            <a:ext cx="4896543" cy="2520280"/>
          </a:xfrm>
          <a:prstGeom prst="cloudCallout">
            <a:avLst>
              <a:gd name="adj1" fmla="val -38356"/>
              <a:gd name="adj2" fmla="val 61794"/>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smtClean="0">
                <a:solidFill>
                  <a:schemeClr val="tx1"/>
                </a:solidFill>
              </a:rPr>
              <a:t>人の都合も知らないでひどい！あの人のせいで、大事な</a:t>
            </a:r>
            <a:r>
              <a:rPr lang="ja-JP" altLang="en-US" sz="2400" dirty="0">
                <a:solidFill>
                  <a:schemeClr val="tx1"/>
                </a:solidFill>
              </a:rPr>
              <a:t>用事</a:t>
            </a:r>
            <a:r>
              <a:rPr lang="ja-JP" altLang="en-US" sz="2400" dirty="0" smtClean="0">
                <a:solidFill>
                  <a:schemeClr val="tx1"/>
                </a:solidFill>
              </a:rPr>
              <a:t>に行けなく</a:t>
            </a:r>
            <a:r>
              <a:rPr kumimoji="1" lang="ja-JP" altLang="en-US" sz="2400" dirty="0" smtClean="0">
                <a:solidFill>
                  <a:schemeClr val="tx1"/>
                </a:solidFill>
              </a:rPr>
              <a:t>なっちゃった！（うらみ）</a:t>
            </a:r>
            <a:endParaRPr kumimoji="1" lang="ja-JP" altLang="en-US" sz="2400" dirty="0">
              <a:solidFill>
                <a:schemeClr val="tx1"/>
              </a:solidFill>
            </a:endParaRPr>
          </a:p>
        </p:txBody>
      </p:sp>
      <p:sp>
        <p:nvSpPr>
          <p:cNvPr id="5" name="スライド番号プレースホルダー 4"/>
          <p:cNvSpPr>
            <a:spLocks noGrp="1"/>
          </p:cNvSpPr>
          <p:nvPr>
            <p:ph type="sldNum" sz="quarter" idx="12"/>
          </p:nvPr>
        </p:nvSpPr>
        <p:spPr/>
        <p:txBody>
          <a:bodyPr/>
          <a:lstStyle/>
          <a:p>
            <a:fld id="{26FD51B9-1E10-4ACB-848E-3EA4DAD832EF}" type="slidenum">
              <a:rPr kumimoji="1" lang="ja-JP" altLang="en-US" smtClean="0"/>
              <a:pPr/>
              <a:t>10</a:t>
            </a:fld>
            <a:endParaRPr kumimoji="1" lang="ja-JP" altLang="en-US"/>
          </a:p>
        </p:txBody>
      </p:sp>
      <p:pic>
        <p:nvPicPr>
          <p:cNvPr id="10" name="Picture 2" descr="女性のイラスト「悩んだ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37014"/>
            <a:ext cx="1882143" cy="232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91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自分の気持ちを上手に伝えるポイント</a:t>
            </a:r>
            <a:endParaRPr kumimoji="1" lang="ja-JP" altLang="en-US" dirty="0"/>
          </a:p>
        </p:txBody>
      </p:sp>
      <p:sp>
        <p:nvSpPr>
          <p:cNvPr id="3" name="コンテンツ プレースホルダー 2"/>
          <p:cNvSpPr>
            <a:spLocks noGrp="1"/>
          </p:cNvSpPr>
          <p:nvPr>
            <p:ph idx="1"/>
          </p:nvPr>
        </p:nvSpPr>
        <p:spPr>
          <a:xfrm>
            <a:off x="395536" y="1484784"/>
            <a:ext cx="8229600" cy="4525963"/>
          </a:xfrm>
        </p:spPr>
        <p:txBody>
          <a:bodyPr>
            <a:normAutofit lnSpcReduction="10000"/>
          </a:bodyPr>
          <a:lstStyle/>
          <a:p>
            <a:pPr marL="0" lvl="0" indent="0" algn="just">
              <a:buNone/>
            </a:pPr>
            <a:r>
              <a:rPr lang="ja-JP" altLang="en-US" sz="3500" kern="100" dirty="0" smtClean="0">
                <a:solidFill>
                  <a:srgbClr val="0070C0"/>
                </a:solidFill>
                <a:latin typeface="+mn-ea"/>
                <a:cs typeface="Times New Roman"/>
              </a:rPr>
              <a:t>＜基本的な態度＞</a:t>
            </a:r>
            <a:endParaRPr lang="en-US" altLang="ja-JP" sz="3500" kern="100" dirty="0" smtClean="0">
              <a:solidFill>
                <a:srgbClr val="0070C0"/>
              </a:solidFill>
              <a:latin typeface="+mn-ea"/>
              <a:cs typeface="Times New Roman"/>
            </a:endParaRPr>
          </a:p>
          <a:p>
            <a:pPr marL="0" lvl="0" indent="0" algn="just">
              <a:buNone/>
            </a:pPr>
            <a:r>
              <a:rPr lang="ja-JP" altLang="en-US" sz="3000" kern="100" dirty="0" smtClean="0">
                <a:latin typeface="+mn-ea"/>
                <a:cs typeface="Times New Roman"/>
              </a:rPr>
              <a:t>自分の気持ちも相手の気持ちも大事にする</a:t>
            </a:r>
            <a:endParaRPr lang="en-US" altLang="ja-JP" sz="3000" kern="100" dirty="0" smtClean="0">
              <a:latin typeface="+mn-ea"/>
              <a:cs typeface="Times New Roman"/>
            </a:endParaRPr>
          </a:p>
          <a:p>
            <a:pPr marL="0" lvl="0" indent="0" algn="just">
              <a:buNone/>
            </a:pPr>
            <a:r>
              <a:rPr lang="ja-JP" altLang="en-US" sz="3000" kern="100" dirty="0" smtClean="0">
                <a:latin typeface="+mn-ea"/>
                <a:cs typeface="Times New Roman"/>
              </a:rPr>
              <a:t>ていねいで、</a:t>
            </a:r>
            <a:r>
              <a:rPr lang="ja-JP" altLang="ja-JP" sz="3000" kern="100" dirty="0" smtClean="0">
                <a:latin typeface="+mn-ea"/>
                <a:cs typeface="Times New Roman"/>
              </a:rPr>
              <a:t>友好的</a:t>
            </a:r>
            <a:r>
              <a:rPr lang="ja-JP" altLang="en-US" sz="3000" kern="100" dirty="0" smtClean="0">
                <a:latin typeface="+mn-ea"/>
                <a:cs typeface="Times New Roman"/>
              </a:rPr>
              <a:t>に、率直に伝える</a:t>
            </a:r>
            <a:endParaRPr lang="en-US" altLang="ja-JP" kern="100" dirty="0" smtClean="0">
              <a:latin typeface="+mn-ea"/>
              <a:cs typeface="Times New Roman"/>
            </a:endParaRPr>
          </a:p>
          <a:p>
            <a:pPr marL="0" lvl="0" indent="0" algn="just">
              <a:spcBef>
                <a:spcPts val="2400"/>
              </a:spcBef>
              <a:buNone/>
            </a:pPr>
            <a:r>
              <a:rPr lang="ja-JP" altLang="en-US" sz="3500" kern="100" dirty="0" smtClean="0">
                <a:solidFill>
                  <a:srgbClr val="0070C0"/>
                </a:solidFill>
                <a:latin typeface="+mn-ea"/>
                <a:cs typeface="Times New Roman"/>
              </a:rPr>
              <a:t>＜伝える内容　</a:t>
            </a:r>
            <a:r>
              <a:rPr lang="en-US" altLang="ja-JP" sz="3500" kern="100" dirty="0" smtClean="0">
                <a:solidFill>
                  <a:srgbClr val="0070C0"/>
                </a:solidFill>
                <a:latin typeface="+mn-ea"/>
                <a:cs typeface="Times New Roman"/>
              </a:rPr>
              <a:t>4</a:t>
            </a:r>
            <a:r>
              <a:rPr lang="ja-JP" altLang="en-US" sz="3500" kern="100" dirty="0" err="1" smtClean="0">
                <a:solidFill>
                  <a:srgbClr val="0070C0"/>
                </a:solidFill>
                <a:latin typeface="+mn-ea"/>
                <a:cs typeface="Times New Roman"/>
              </a:rPr>
              <a:t>つの</a:t>
            </a:r>
            <a:r>
              <a:rPr lang="ja-JP" altLang="en-US" sz="3500" kern="100" dirty="0" smtClean="0">
                <a:solidFill>
                  <a:srgbClr val="0070C0"/>
                </a:solidFill>
                <a:latin typeface="+mn-ea"/>
                <a:cs typeface="Times New Roman"/>
              </a:rPr>
              <a:t>ポイント＞</a:t>
            </a:r>
            <a:endParaRPr lang="ja-JP" altLang="ja-JP" sz="3500" kern="100" dirty="0">
              <a:solidFill>
                <a:srgbClr val="0070C0"/>
              </a:solidFill>
              <a:latin typeface="+mn-ea"/>
              <a:cs typeface="Times New Roman"/>
            </a:endParaRPr>
          </a:p>
          <a:p>
            <a:pPr lvl="0" algn="just">
              <a:buFont typeface="+mj-ea"/>
              <a:buAutoNum type="circleNumDbPlain"/>
            </a:pPr>
            <a:r>
              <a:rPr lang="ja-JP" altLang="en-US" sz="3000" kern="100" dirty="0" smtClean="0">
                <a:latin typeface="+mn-ea"/>
                <a:cs typeface="Times New Roman"/>
              </a:rPr>
              <a:t>　</a:t>
            </a:r>
            <a:r>
              <a:rPr lang="ja-JP" altLang="ja-JP" sz="3000" kern="100" dirty="0" smtClean="0">
                <a:latin typeface="+mn-ea"/>
                <a:cs typeface="Times New Roman"/>
              </a:rPr>
              <a:t>客観的</a:t>
            </a:r>
            <a:r>
              <a:rPr lang="ja-JP" altLang="ja-JP" sz="3000" kern="100" dirty="0" smtClean="0">
                <a:solidFill>
                  <a:srgbClr val="FF3399"/>
                </a:solidFill>
                <a:latin typeface="+mn-ea"/>
                <a:cs typeface="Times New Roman"/>
              </a:rPr>
              <a:t>状況</a:t>
            </a:r>
            <a:endParaRPr lang="en-US" altLang="ja-JP" sz="3000" kern="100" dirty="0" smtClean="0">
              <a:solidFill>
                <a:srgbClr val="FF3399"/>
              </a:solidFill>
              <a:latin typeface="+mn-ea"/>
              <a:cs typeface="Times New Roman"/>
            </a:endParaRPr>
          </a:p>
          <a:p>
            <a:pPr lvl="0" algn="just">
              <a:buFont typeface="+mj-ea"/>
              <a:buAutoNum type="circleNumDbPlain"/>
            </a:pPr>
            <a:r>
              <a:rPr lang="ja-JP" altLang="en-US" sz="3000" kern="100" dirty="0" smtClean="0">
                <a:latin typeface="+mn-ea"/>
                <a:cs typeface="Times New Roman"/>
              </a:rPr>
              <a:t>　自分が</a:t>
            </a:r>
            <a:r>
              <a:rPr lang="ja-JP" altLang="ja-JP" sz="3000" kern="100" dirty="0" smtClean="0">
                <a:solidFill>
                  <a:srgbClr val="FF3399"/>
                </a:solidFill>
                <a:latin typeface="+mn-ea"/>
                <a:cs typeface="Times New Roman"/>
              </a:rPr>
              <a:t>感じ</a:t>
            </a:r>
            <a:r>
              <a:rPr lang="ja-JP" altLang="en-US" sz="3000" kern="100" dirty="0" smtClean="0">
                <a:solidFill>
                  <a:srgbClr val="FF3399"/>
                </a:solidFill>
                <a:latin typeface="+mn-ea"/>
                <a:cs typeface="Times New Roman"/>
              </a:rPr>
              <a:t>たこと</a:t>
            </a:r>
            <a:endParaRPr lang="en-US" altLang="ja-JP" sz="3000" kern="100" dirty="0">
              <a:solidFill>
                <a:srgbClr val="FF3399"/>
              </a:solidFill>
              <a:latin typeface="+mn-ea"/>
              <a:cs typeface="Times New Roman"/>
            </a:endParaRPr>
          </a:p>
          <a:p>
            <a:pPr lvl="0" algn="just">
              <a:buFont typeface="+mj-ea"/>
              <a:buAutoNum type="circleNumDbPlain"/>
            </a:pPr>
            <a:r>
              <a:rPr lang="ja-JP" altLang="en-US" sz="3000" kern="100" dirty="0" smtClean="0">
                <a:latin typeface="+mn-ea"/>
                <a:cs typeface="Times New Roman"/>
              </a:rPr>
              <a:t>　</a:t>
            </a:r>
            <a:r>
              <a:rPr lang="ja-JP" altLang="ja-JP" sz="3000" kern="100" dirty="0" smtClean="0">
                <a:solidFill>
                  <a:srgbClr val="FF3399"/>
                </a:solidFill>
                <a:latin typeface="+mn-ea"/>
                <a:cs typeface="Times New Roman"/>
              </a:rPr>
              <a:t>提案</a:t>
            </a:r>
            <a:endParaRPr lang="ja-JP" altLang="ja-JP" kern="100" dirty="0">
              <a:solidFill>
                <a:srgbClr val="FF3399"/>
              </a:solidFill>
              <a:latin typeface="+mn-ea"/>
              <a:cs typeface="Times New Roman"/>
            </a:endParaRPr>
          </a:p>
          <a:p>
            <a:pPr lvl="0" algn="just">
              <a:buFont typeface="+mj-ea"/>
              <a:buAutoNum type="circleNumDbPlain"/>
            </a:pPr>
            <a:r>
              <a:rPr lang="ja-JP" altLang="en-US" kern="100" dirty="0" smtClean="0">
                <a:latin typeface="+mn-ea"/>
                <a:cs typeface="Times New Roman"/>
              </a:rPr>
              <a:t>　</a:t>
            </a:r>
            <a:r>
              <a:rPr lang="ja-JP" altLang="ja-JP" kern="100" dirty="0" smtClean="0">
                <a:solidFill>
                  <a:srgbClr val="FF3399"/>
                </a:solidFill>
                <a:latin typeface="+mn-ea"/>
                <a:cs typeface="Times New Roman"/>
              </a:rPr>
              <a:t>フォロー</a:t>
            </a:r>
            <a:r>
              <a:rPr lang="ja-JP" altLang="en-US" kern="100" dirty="0" smtClean="0">
                <a:latin typeface="+mn-ea"/>
                <a:cs typeface="Times New Roman"/>
              </a:rPr>
              <a:t>（代替案の提示）</a:t>
            </a:r>
            <a:endParaRPr lang="ja-JP" altLang="ja-JP" kern="100" dirty="0">
              <a:latin typeface="+mn-ea"/>
              <a:cs typeface="Times New Roman"/>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11</a:t>
            </a:fld>
            <a:endParaRPr kumimoji="1" lang="ja-JP" altLang="en-US"/>
          </a:p>
        </p:txBody>
      </p:sp>
      <p:pic>
        <p:nvPicPr>
          <p:cNvPr id="6" name="Picture 6" descr="女医・薬剤師のイラスト（職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861048"/>
            <a:ext cx="1426967" cy="241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428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864096"/>
          </a:xfrm>
        </p:spPr>
        <p:txBody>
          <a:bodyPr/>
          <a:lstStyle/>
          <a:p>
            <a:r>
              <a:rPr lang="ja-JP" altLang="ja-JP" dirty="0"/>
              <a:t>アサーティブな言い方</a:t>
            </a:r>
            <a:endParaRPr kumimoji="1" lang="ja-JP" altLang="en-US" dirty="0"/>
          </a:p>
        </p:txBody>
      </p:sp>
      <p:sp>
        <p:nvSpPr>
          <p:cNvPr id="9" name="線吹き出し 1 (枠付き) 8"/>
          <p:cNvSpPr/>
          <p:nvPr/>
        </p:nvSpPr>
        <p:spPr>
          <a:xfrm>
            <a:off x="5674628" y="1772816"/>
            <a:ext cx="1349424" cy="432048"/>
          </a:xfrm>
          <a:prstGeom prst="borderCallout1">
            <a:avLst>
              <a:gd name="adj1" fmla="val 49382"/>
              <a:gd name="adj2" fmla="val 2033"/>
              <a:gd name="adj3" fmla="val 182120"/>
              <a:gd name="adj4" fmla="val -1146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smtClean="0"/>
              <a:t>状況と提案</a:t>
            </a:r>
            <a:endParaRPr kumimoji="1" lang="ja-JP" altLang="en-US" b="1" dirty="0"/>
          </a:p>
        </p:txBody>
      </p:sp>
      <p:sp>
        <p:nvSpPr>
          <p:cNvPr id="13" name="線吹き出し 1 (枠付き) 12"/>
          <p:cNvSpPr/>
          <p:nvPr/>
        </p:nvSpPr>
        <p:spPr>
          <a:xfrm>
            <a:off x="897179" y="1340768"/>
            <a:ext cx="1369168" cy="432048"/>
          </a:xfrm>
          <a:prstGeom prst="borderCallout1">
            <a:avLst>
              <a:gd name="adj1" fmla="val 99508"/>
              <a:gd name="adj2" fmla="val 47728"/>
              <a:gd name="adj3" fmla="val 184905"/>
              <a:gd name="adj4" fmla="val 11224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b="1" dirty="0" smtClean="0"/>
              <a:t>感じた</a:t>
            </a:r>
            <a:r>
              <a:rPr lang="ja-JP" altLang="en-US" b="1" dirty="0"/>
              <a:t>こと</a:t>
            </a:r>
            <a:endParaRPr kumimoji="1" lang="ja-JP" altLang="en-US" b="1" dirty="0"/>
          </a:p>
        </p:txBody>
      </p:sp>
      <p:sp>
        <p:nvSpPr>
          <p:cNvPr id="15" name="線吹き出し 1 (枠付き) 14"/>
          <p:cNvSpPr/>
          <p:nvPr/>
        </p:nvSpPr>
        <p:spPr>
          <a:xfrm>
            <a:off x="2034566" y="4444957"/>
            <a:ext cx="1044624" cy="432048"/>
          </a:xfrm>
          <a:prstGeom prst="borderCallout1">
            <a:avLst>
              <a:gd name="adj1" fmla="val -3529"/>
              <a:gd name="adj2" fmla="val 50407"/>
              <a:gd name="adj3" fmla="val -193825"/>
              <a:gd name="adj4" fmla="val 4920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b="1" dirty="0"/>
              <a:t>フォロー</a:t>
            </a:r>
            <a:endParaRPr kumimoji="1" lang="ja-JP" altLang="en-US" b="1" dirty="0"/>
          </a:p>
        </p:txBody>
      </p:sp>
      <p:sp>
        <p:nvSpPr>
          <p:cNvPr id="3" name="スライド番号プレースホルダー 2"/>
          <p:cNvSpPr>
            <a:spLocks noGrp="1"/>
          </p:cNvSpPr>
          <p:nvPr>
            <p:ph type="sldNum" sz="quarter" idx="12"/>
          </p:nvPr>
        </p:nvSpPr>
        <p:spPr/>
        <p:txBody>
          <a:bodyPr/>
          <a:lstStyle/>
          <a:p>
            <a:fld id="{26FD51B9-1E10-4ACB-848E-3EA4DAD832EF}" type="slidenum">
              <a:rPr kumimoji="1" lang="ja-JP" altLang="en-US" smtClean="0"/>
              <a:pPr/>
              <a:t>12</a:t>
            </a:fld>
            <a:endParaRPr kumimoji="1" lang="ja-JP" altLang="en-US" dirty="0"/>
          </a:p>
        </p:txBody>
      </p:sp>
      <p:pic>
        <p:nvPicPr>
          <p:cNvPr id="17" name="Picture 4" descr="おしゃべりな女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236" y="4444957"/>
            <a:ext cx="1942784" cy="1942784"/>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吹き出し 17"/>
          <p:cNvSpPr/>
          <p:nvPr/>
        </p:nvSpPr>
        <p:spPr>
          <a:xfrm>
            <a:off x="6613065" y="4242894"/>
            <a:ext cx="2261238" cy="1173455"/>
          </a:xfrm>
          <a:prstGeom prst="wedgeRoundRectCallout">
            <a:avLst>
              <a:gd name="adj1" fmla="val -62605"/>
              <a:gd name="adj2" fmla="val 4200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子どもを預かってもらえない</a:t>
            </a:r>
            <a:r>
              <a:rPr lang="ja-JP" altLang="en-US" sz="2400" dirty="0" smtClean="0">
                <a:solidFill>
                  <a:schemeClr val="tx1"/>
                </a:solidFill>
              </a:rPr>
              <a:t>？</a:t>
            </a:r>
            <a:endParaRPr lang="ja-JP" altLang="en-US" sz="2400" dirty="0">
              <a:solidFill>
                <a:schemeClr val="tx1"/>
              </a:solidFill>
            </a:endParaRPr>
          </a:p>
        </p:txBody>
      </p:sp>
      <p:sp>
        <p:nvSpPr>
          <p:cNvPr id="19" name="角丸四角形吹き出し 18"/>
          <p:cNvSpPr/>
          <p:nvPr/>
        </p:nvSpPr>
        <p:spPr>
          <a:xfrm>
            <a:off x="6504030" y="2826148"/>
            <a:ext cx="2431468" cy="1181678"/>
          </a:xfrm>
          <a:prstGeom prst="wedgeRoundRectCallout">
            <a:avLst>
              <a:gd name="adj1" fmla="val -57383"/>
              <a:gd name="adj2" fmla="val 7235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代わりに買物</a:t>
            </a:r>
            <a:r>
              <a:rPr lang="ja-JP" altLang="en-US" sz="2400" dirty="0" smtClean="0">
                <a:solidFill>
                  <a:schemeClr val="tx1"/>
                </a:solidFill>
              </a:rPr>
              <a:t>を</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してきて</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もらえない？</a:t>
            </a:r>
            <a:endParaRPr lang="ja-JP" altLang="en-US" sz="2400" dirty="0">
              <a:solidFill>
                <a:schemeClr val="tx1"/>
              </a:solidFill>
            </a:endParaRPr>
          </a:p>
        </p:txBody>
      </p:sp>
      <p:pic>
        <p:nvPicPr>
          <p:cNvPr id="7170" name="Picture 2" descr="女性のイラスト「笑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436" y="4436289"/>
            <a:ext cx="1695547" cy="2077876"/>
          </a:xfrm>
          <a:prstGeom prst="rect">
            <a:avLst/>
          </a:prstGeom>
          <a:noFill/>
          <a:extLst>
            <a:ext uri="{909E8E84-426E-40DD-AFC4-6F175D3DCCD1}">
              <a14:hiddenFill xmlns:a14="http://schemas.microsoft.com/office/drawing/2010/main">
                <a:solidFill>
                  <a:srgbClr val="FFFFFF"/>
                </a:solidFill>
              </a14:hiddenFill>
            </a:ext>
          </a:extLst>
        </p:spPr>
      </p:pic>
      <p:sp>
        <p:nvSpPr>
          <p:cNvPr id="21" name="線吹き出し 1 (枠付き) 20"/>
          <p:cNvSpPr/>
          <p:nvPr/>
        </p:nvSpPr>
        <p:spPr>
          <a:xfrm>
            <a:off x="140405" y="4422984"/>
            <a:ext cx="1369168" cy="432048"/>
          </a:xfrm>
          <a:prstGeom prst="borderCallout1">
            <a:avLst>
              <a:gd name="adj1" fmla="val -3529"/>
              <a:gd name="adj2" fmla="val 49486"/>
              <a:gd name="adj3" fmla="val -296861"/>
              <a:gd name="adj4" fmla="val 15090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smtClean="0"/>
              <a:t>ていねいに</a:t>
            </a:r>
            <a:endParaRPr kumimoji="1" lang="ja-JP" altLang="en-US" b="1" dirty="0"/>
          </a:p>
        </p:txBody>
      </p:sp>
      <p:sp>
        <p:nvSpPr>
          <p:cNvPr id="20" name="角丸四角形吹き出し 19"/>
          <p:cNvSpPr/>
          <p:nvPr/>
        </p:nvSpPr>
        <p:spPr>
          <a:xfrm>
            <a:off x="264962" y="1921540"/>
            <a:ext cx="4824536" cy="2264072"/>
          </a:xfrm>
          <a:prstGeom prst="wedgeRoundRectCallout">
            <a:avLst>
              <a:gd name="adj1" fmla="val 23843"/>
              <a:gd name="adj2" fmla="val 6506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200"/>
              </a:spcBef>
            </a:pPr>
            <a:r>
              <a:rPr lang="ja-JP" altLang="en-US" sz="2400" dirty="0" smtClean="0">
                <a:solidFill>
                  <a:schemeClr val="tx1"/>
                </a:solidFill>
              </a:rPr>
              <a:t>困ったな～、</a:t>
            </a:r>
            <a:r>
              <a:rPr lang="en-US" altLang="ja-JP" sz="2400" dirty="0">
                <a:solidFill>
                  <a:schemeClr val="tx1"/>
                </a:solidFill>
              </a:rPr>
              <a:t/>
            </a:r>
            <a:br>
              <a:rPr lang="en-US" altLang="ja-JP" sz="2400" dirty="0">
                <a:solidFill>
                  <a:schemeClr val="tx1"/>
                </a:solidFill>
              </a:rPr>
            </a:br>
            <a:r>
              <a:rPr lang="ja-JP" altLang="en-US" sz="2400" dirty="0" smtClean="0">
                <a:solidFill>
                  <a:schemeClr val="tx1"/>
                </a:solidFill>
              </a:rPr>
              <a:t>今日</a:t>
            </a:r>
            <a:r>
              <a:rPr lang="ja-JP" altLang="en-US" sz="2400" dirty="0">
                <a:solidFill>
                  <a:schemeClr val="tx1"/>
                </a:solidFill>
              </a:rPr>
              <a:t>は別に用事が</a:t>
            </a:r>
            <a:r>
              <a:rPr lang="ja-JP" altLang="en-US" sz="2400" dirty="0" smtClean="0">
                <a:solidFill>
                  <a:schemeClr val="tx1"/>
                </a:solidFill>
              </a:rPr>
              <a:t>あって無理なの、ごめんね。</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これからは</a:t>
            </a:r>
            <a:r>
              <a:rPr lang="ja-JP" altLang="en-US" sz="2400" dirty="0">
                <a:solidFill>
                  <a:schemeClr val="tx1"/>
                </a:solidFill>
              </a:rPr>
              <a:t>事前に</a:t>
            </a:r>
            <a:r>
              <a:rPr lang="ja-JP" altLang="en-US" sz="2400" dirty="0" smtClean="0">
                <a:solidFill>
                  <a:schemeClr val="tx1"/>
                </a:solidFill>
              </a:rPr>
              <a:t>言って</a:t>
            </a:r>
            <a:r>
              <a:rPr lang="ja-JP" altLang="en-US" sz="2400" dirty="0">
                <a:solidFill>
                  <a:schemeClr val="tx1"/>
                </a:solidFill>
              </a:rPr>
              <a:t>くれる</a:t>
            </a:r>
            <a:r>
              <a:rPr lang="ja-JP" altLang="en-US" sz="2400" dirty="0" smtClean="0">
                <a:solidFill>
                  <a:schemeClr val="tx1"/>
                </a:solidFill>
              </a:rPr>
              <a:t>と</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助かるな。</a:t>
            </a:r>
            <a:endParaRPr lang="ja-JP" altLang="en-US" sz="2400" dirty="0">
              <a:solidFill>
                <a:schemeClr val="tx1"/>
              </a:solidFill>
            </a:endParaRPr>
          </a:p>
        </p:txBody>
      </p:sp>
    </p:spTree>
    <p:extLst>
      <p:ext uri="{BB962C8B-B14F-4D97-AF65-F5344CB8AC3E}">
        <p14:creationId xmlns:p14="http://schemas.microsoft.com/office/powerpoint/2010/main" val="138033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例２</a:t>
            </a:r>
            <a:endParaRPr kumimoji="1" lang="ja-JP" altLang="en-US" dirty="0"/>
          </a:p>
        </p:txBody>
      </p:sp>
      <p:sp>
        <p:nvSpPr>
          <p:cNvPr id="3" name="コンテンツ プレースホルダー 2"/>
          <p:cNvSpPr>
            <a:spLocks noGrp="1"/>
          </p:cNvSpPr>
          <p:nvPr>
            <p:ph idx="1"/>
          </p:nvPr>
        </p:nvSpPr>
        <p:spPr>
          <a:xfrm>
            <a:off x="457200" y="1412776"/>
            <a:ext cx="8229600" cy="4713387"/>
          </a:xfrm>
        </p:spPr>
        <p:txBody>
          <a:bodyPr>
            <a:normAutofit fontScale="92500" lnSpcReduction="10000"/>
          </a:bodyPr>
          <a:lstStyle/>
          <a:p>
            <a:pPr marL="0" indent="0">
              <a:buNone/>
            </a:pPr>
            <a:r>
              <a:rPr lang="ja-JP" altLang="en-US" dirty="0" smtClean="0"/>
              <a:t>待ち合わせをしていた友達が、連絡もなく、</a:t>
            </a:r>
            <a:endParaRPr lang="en-US" altLang="ja-JP" dirty="0" smtClean="0"/>
          </a:p>
          <a:p>
            <a:pPr marL="0" indent="0">
              <a:buNone/>
            </a:pPr>
            <a:r>
              <a:rPr lang="ja-JP" altLang="en-US" dirty="0" smtClean="0"/>
              <a:t>約束</a:t>
            </a:r>
            <a:r>
              <a:rPr lang="ja-JP" altLang="en-US" dirty="0"/>
              <a:t>の</a:t>
            </a:r>
            <a:r>
              <a:rPr lang="ja-JP" altLang="en-US" dirty="0" smtClean="0"/>
              <a:t>時間に</a:t>
            </a:r>
            <a:r>
              <a:rPr lang="en-US" altLang="ja-JP" dirty="0" smtClean="0"/>
              <a:t>1</a:t>
            </a:r>
            <a:r>
              <a:rPr lang="ja-JP" altLang="en-US" dirty="0" smtClean="0"/>
              <a:t>時間遅れてきました。</a:t>
            </a:r>
            <a:endParaRPr lang="en-US" altLang="ja-JP" dirty="0" smtClean="0"/>
          </a:p>
          <a:p>
            <a:pPr marL="0" indent="0">
              <a:buNone/>
            </a:pPr>
            <a:r>
              <a:rPr lang="ja-JP" altLang="en-US" dirty="0" smtClean="0"/>
              <a:t>一緒に観ようと思っていた映画はもう始まってしまっています。</a:t>
            </a:r>
            <a:endParaRPr lang="en-US" altLang="ja-JP" dirty="0" smtClean="0"/>
          </a:p>
          <a:p>
            <a:pPr marL="0" indent="0">
              <a:buNone/>
            </a:pPr>
            <a:endParaRPr lang="en-US" altLang="ja-JP" dirty="0"/>
          </a:p>
          <a:p>
            <a:pPr marL="0" indent="0">
              <a:buNone/>
            </a:pPr>
            <a:r>
              <a:rPr lang="ja-JP" altLang="en-US" dirty="0" smtClean="0"/>
              <a:t>①攻撃的な言い方</a:t>
            </a:r>
            <a:endParaRPr lang="en-US" altLang="ja-JP" dirty="0" smtClean="0"/>
          </a:p>
          <a:p>
            <a:pPr marL="0" indent="0">
              <a:buNone/>
            </a:pPr>
            <a:r>
              <a:rPr lang="ja-JP" altLang="en-US" dirty="0" smtClean="0"/>
              <a:t>②非主張的な言い方</a:t>
            </a:r>
            <a:endParaRPr lang="en-US" altLang="ja-JP" dirty="0" smtClean="0"/>
          </a:p>
          <a:p>
            <a:pPr marL="0" indent="0">
              <a:buNone/>
            </a:pPr>
            <a:r>
              <a:rPr lang="ja-JP" altLang="en-US" dirty="0" smtClean="0"/>
              <a:t>③アサーティブな言い方</a:t>
            </a:r>
            <a:endParaRPr lang="en-US" altLang="ja-JP" dirty="0" smtClean="0"/>
          </a:p>
          <a:p>
            <a:pPr marL="0" indent="0">
              <a:buNone/>
            </a:pPr>
            <a:r>
              <a:rPr lang="ja-JP" altLang="en-US" dirty="0" smtClean="0"/>
              <a:t>　　を考えてみましょう。</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13</a:t>
            </a:fld>
            <a:endParaRPr kumimoji="1" lang="ja-JP" altLang="en-US"/>
          </a:p>
        </p:txBody>
      </p:sp>
      <p:pic>
        <p:nvPicPr>
          <p:cNvPr id="3074" name="Picture 2" descr="待っています, 予定, スケジュール, 時間, 急ぐ, 緊急, 時刻表, 時計, クロック, 期限, 実業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80851"/>
            <a:ext cx="3215680" cy="214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84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lstStyle/>
          <a:p>
            <a:r>
              <a:rPr lang="ja-JP" altLang="ja-JP" dirty="0"/>
              <a:t>伝える勇気がない時は・・・</a:t>
            </a:r>
            <a:endParaRPr kumimoji="1" lang="ja-JP" altLang="en-US" dirty="0"/>
          </a:p>
        </p:txBody>
      </p:sp>
      <p:sp>
        <p:nvSpPr>
          <p:cNvPr id="3" name="コンテンツ プレースホルダー 2"/>
          <p:cNvSpPr>
            <a:spLocks noGrp="1"/>
          </p:cNvSpPr>
          <p:nvPr>
            <p:ph idx="1"/>
          </p:nvPr>
        </p:nvSpPr>
        <p:spPr/>
        <p:txBody>
          <a:bodyPr/>
          <a:lstStyle/>
          <a:p>
            <a:pPr marL="0" lvl="0" indent="0">
              <a:buNone/>
            </a:pPr>
            <a:r>
              <a:rPr lang="ja-JP" altLang="en-US" dirty="0" smtClean="0"/>
              <a:t>①</a:t>
            </a:r>
            <a:r>
              <a:rPr lang="ja-JP" altLang="ja-JP" dirty="0" smtClean="0"/>
              <a:t>事前</a:t>
            </a:r>
            <a:r>
              <a:rPr lang="ja-JP" altLang="ja-JP" dirty="0"/>
              <a:t>に言うことを</a:t>
            </a:r>
            <a:r>
              <a:rPr lang="ja-JP" altLang="ja-JP" dirty="0" smtClean="0"/>
              <a:t>考え、</a:t>
            </a:r>
            <a:r>
              <a:rPr lang="ja-JP" altLang="ja-JP" dirty="0">
                <a:solidFill>
                  <a:srgbClr val="FF3399"/>
                </a:solidFill>
              </a:rPr>
              <a:t>言う練習</a:t>
            </a:r>
            <a:r>
              <a:rPr lang="ja-JP" altLang="ja-JP" dirty="0"/>
              <a:t>を</a:t>
            </a:r>
            <a:r>
              <a:rPr lang="ja-JP" altLang="ja-JP" dirty="0" smtClean="0"/>
              <a:t>しましょう</a:t>
            </a:r>
            <a:endParaRPr lang="en-US" altLang="ja-JP" dirty="0" smtClean="0"/>
          </a:p>
          <a:p>
            <a:pPr marL="0" lvl="0" indent="0">
              <a:buNone/>
            </a:pPr>
            <a:r>
              <a:rPr lang="ja-JP" altLang="ja-JP" dirty="0" smtClean="0"/>
              <a:t>→ワークシート</a:t>
            </a:r>
            <a:r>
              <a:rPr lang="ja-JP" altLang="en-US" dirty="0" smtClean="0"/>
              <a:t>（アサーション練習帳）</a:t>
            </a:r>
            <a:r>
              <a:rPr lang="ja-JP" altLang="ja-JP" dirty="0" smtClean="0"/>
              <a:t>の勧め</a:t>
            </a:r>
            <a:endParaRPr lang="en-US" altLang="ja-JP" dirty="0" smtClean="0"/>
          </a:p>
          <a:p>
            <a:pPr marL="0" lvl="0" indent="0">
              <a:buNone/>
            </a:pPr>
            <a:endParaRPr lang="ja-JP" altLang="ja-JP" dirty="0"/>
          </a:p>
          <a:p>
            <a:pPr marL="0" lvl="0" indent="0">
              <a:buNone/>
            </a:pPr>
            <a:r>
              <a:rPr lang="ja-JP" altLang="en-US" dirty="0" smtClean="0"/>
              <a:t>②</a:t>
            </a:r>
            <a:r>
              <a:rPr lang="ja-JP" altLang="ja-JP" dirty="0" smtClean="0"/>
              <a:t>アサーションを</a:t>
            </a:r>
            <a:r>
              <a:rPr lang="ja-JP" altLang="en-US" dirty="0">
                <a:solidFill>
                  <a:srgbClr val="FF3399"/>
                </a:solidFill>
              </a:rPr>
              <a:t>じゃま</a:t>
            </a:r>
            <a:r>
              <a:rPr lang="ja-JP" altLang="ja-JP" dirty="0" smtClean="0">
                <a:solidFill>
                  <a:srgbClr val="FF3399"/>
                </a:solidFill>
              </a:rPr>
              <a:t>する</a:t>
            </a:r>
            <a:r>
              <a:rPr lang="ja-JP" altLang="ja-JP" dirty="0">
                <a:solidFill>
                  <a:srgbClr val="FF3399"/>
                </a:solidFill>
              </a:rPr>
              <a:t>認知（考え</a:t>
            </a:r>
            <a:r>
              <a:rPr lang="ja-JP" altLang="ja-JP" dirty="0" smtClean="0">
                <a:solidFill>
                  <a:srgbClr val="FF3399"/>
                </a:solidFill>
              </a:rPr>
              <a:t>）</a:t>
            </a:r>
            <a:r>
              <a:rPr lang="ja-JP" altLang="ja-JP" dirty="0" smtClean="0"/>
              <a:t>に</a:t>
            </a:r>
            <a:r>
              <a:rPr lang="ja-JP" altLang="ja-JP" dirty="0"/>
              <a:t>立ち向かいましょう</a:t>
            </a:r>
          </a:p>
          <a:p>
            <a:endParaRPr kumimoji="1" lang="ja-JP" altLang="en-US" dirty="0"/>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14</a:t>
            </a:fld>
            <a:endParaRPr kumimoji="1" lang="ja-JP" altLang="en-US"/>
          </a:p>
        </p:txBody>
      </p:sp>
      <p:pic>
        <p:nvPicPr>
          <p:cNvPr id="7172" name="Picture 4" descr="http://1.bp.blogspot.com/-gp18yZM1A-s/UaKlxuH0ZWI/AAAAAAAAT7g/VIyHZ6fy5a0/s800/woman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221088"/>
            <a:ext cx="2030954"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93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lstStyle/>
          <a:p>
            <a:pPr algn="l"/>
            <a:r>
              <a:rPr lang="ja-JP" altLang="ja-JP" dirty="0"/>
              <a:t>アサーションをじゃまする考え</a:t>
            </a:r>
            <a:endParaRPr kumimoji="1" lang="ja-JP" altLang="en-US" dirty="0"/>
          </a:p>
        </p:txBody>
      </p:sp>
      <p:sp>
        <p:nvSpPr>
          <p:cNvPr id="3" name="コンテンツ プレースホルダー 2"/>
          <p:cNvSpPr>
            <a:spLocks noGrp="1"/>
          </p:cNvSpPr>
          <p:nvPr>
            <p:ph idx="1"/>
          </p:nvPr>
        </p:nvSpPr>
        <p:spPr>
          <a:xfrm>
            <a:off x="457200" y="1600200"/>
            <a:ext cx="8507288" cy="4525963"/>
          </a:xfrm>
        </p:spPr>
        <p:txBody>
          <a:bodyPr>
            <a:normAutofit fontScale="92500"/>
          </a:bodyPr>
          <a:lstStyle/>
          <a:p>
            <a:pPr marL="0" lvl="0" indent="0">
              <a:buNone/>
            </a:pPr>
            <a:r>
              <a:rPr lang="ja-JP" altLang="en-US" dirty="0"/>
              <a:t>①</a:t>
            </a:r>
            <a:r>
              <a:rPr lang="ja-JP" altLang="ja-JP" sz="2600" dirty="0" smtClean="0"/>
              <a:t>相手</a:t>
            </a:r>
            <a:r>
              <a:rPr lang="ja-JP" altLang="ja-JP" sz="2600" dirty="0"/>
              <a:t>の希望</a:t>
            </a:r>
            <a:r>
              <a:rPr lang="ja-JP" altLang="ja-JP" sz="2600" dirty="0" smtClean="0"/>
              <a:t>を</a:t>
            </a:r>
            <a:r>
              <a:rPr lang="ja-JP" altLang="en-US" sz="2600" dirty="0" smtClean="0"/>
              <a:t>かな</a:t>
            </a:r>
            <a:r>
              <a:rPr lang="ja-JP" altLang="ja-JP" sz="2600" dirty="0" smtClean="0"/>
              <a:t>えない</a:t>
            </a:r>
            <a:r>
              <a:rPr lang="ja-JP" altLang="ja-JP" sz="2600" dirty="0"/>
              <a:t>と</a:t>
            </a:r>
            <a:r>
              <a:rPr lang="ja-JP" altLang="ja-JP" sz="2600" dirty="0">
                <a:solidFill>
                  <a:srgbClr val="FF3399"/>
                </a:solidFill>
              </a:rPr>
              <a:t>関係が終わって</a:t>
            </a:r>
            <a:r>
              <a:rPr lang="ja-JP" altLang="ja-JP" sz="2600" dirty="0"/>
              <a:t>しまうだろう </a:t>
            </a:r>
            <a:endParaRPr lang="en-US" altLang="ja-JP" sz="2600" dirty="0" smtClean="0"/>
          </a:p>
          <a:p>
            <a:pPr marL="0" lvl="0" indent="0">
              <a:buNone/>
            </a:pPr>
            <a:r>
              <a:rPr lang="ja-JP" altLang="en-US" sz="2600" dirty="0" smtClean="0"/>
              <a:t>反論：関係が悪化しないように、お互いの気持ちに配慮する</a:t>
            </a:r>
            <a:r>
              <a:rPr lang="ja-JP" altLang="en-US" sz="2600" dirty="0"/>
              <a:t>工夫ができる</a:t>
            </a:r>
            <a:r>
              <a:rPr lang="ja-JP" altLang="en-US" sz="2600" dirty="0" smtClean="0"/>
              <a:t>。</a:t>
            </a:r>
            <a:endParaRPr lang="ja-JP" altLang="ja-JP" dirty="0"/>
          </a:p>
          <a:p>
            <a:pPr marL="0" lvl="0" indent="0">
              <a:buNone/>
            </a:pPr>
            <a:r>
              <a:rPr lang="ja-JP" altLang="en-US" dirty="0"/>
              <a:t>②</a:t>
            </a:r>
            <a:r>
              <a:rPr lang="ja-JP" altLang="ja-JP" sz="2600" dirty="0" smtClean="0"/>
              <a:t>好き</a:t>
            </a:r>
            <a:r>
              <a:rPr lang="ja-JP" altLang="ja-JP" sz="2600" dirty="0"/>
              <a:t>な人や親しい人とは</a:t>
            </a:r>
            <a:r>
              <a:rPr lang="ja-JP" altLang="ja-JP" sz="2600" dirty="0">
                <a:solidFill>
                  <a:srgbClr val="FF3399"/>
                </a:solidFill>
              </a:rPr>
              <a:t>意見の</a:t>
            </a:r>
            <a:r>
              <a:rPr lang="ja-JP" altLang="ja-JP" sz="2600" dirty="0" smtClean="0">
                <a:solidFill>
                  <a:srgbClr val="FF3399"/>
                </a:solidFill>
              </a:rPr>
              <a:t>相違</a:t>
            </a:r>
            <a:r>
              <a:rPr lang="ja-JP" altLang="en-US" sz="2600" dirty="0" smtClean="0">
                <a:solidFill>
                  <a:srgbClr val="FF3399"/>
                </a:solidFill>
              </a:rPr>
              <a:t>が</a:t>
            </a:r>
            <a:r>
              <a:rPr lang="ja-JP" altLang="ja-JP" sz="2600" dirty="0" smtClean="0">
                <a:solidFill>
                  <a:srgbClr val="FF3399"/>
                </a:solidFill>
              </a:rPr>
              <a:t>あって</a:t>
            </a:r>
            <a:r>
              <a:rPr lang="ja-JP" altLang="ja-JP" sz="2600" dirty="0">
                <a:solidFill>
                  <a:srgbClr val="FF3399"/>
                </a:solidFill>
              </a:rPr>
              <a:t>はいけない </a:t>
            </a:r>
            <a:endParaRPr lang="en-US" altLang="ja-JP" sz="2600" dirty="0" smtClean="0">
              <a:solidFill>
                <a:srgbClr val="FF3399"/>
              </a:solidFill>
            </a:endParaRPr>
          </a:p>
          <a:p>
            <a:pPr marL="0" lvl="0" indent="0">
              <a:buNone/>
            </a:pPr>
            <a:r>
              <a:rPr lang="ja-JP" altLang="en-US" sz="2600" dirty="0" smtClean="0"/>
              <a:t>反論：親しいからといって意見が同じとは限らない。異なる意見を認め合えるのが大人の関係。</a:t>
            </a:r>
            <a:endParaRPr lang="ja-JP" altLang="ja-JP" dirty="0"/>
          </a:p>
          <a:p>
            <a:pPr marL="0" lvl="0" indent="0">
              <a:buNone/>
            </a:pPr>
            <a:r>
              <a:rPr lang="ja-JP" altLang="en-US" dirty="0"/>
              <a:t>③</a:t>
            </a:r>
            <a:r>
              <a:rPr lang="ja-JP" altLang="ja-JP" sz="2600" dirty="0" smtClean="0"/>
              <a:t>自分</a:t>
            </a:r>
            <a:r>
              <a:rPr lang="ja-JP" altLang="ja-JP" sz="2600" dirty="0"/>
              <a:t>が話さなくても</a:t>
            </a:r>
            <a:r>
              <a:rPr lang="ja-JP" altLang="ja-JP" sz="2600" dirty="0">
                <a:solidFill>
                  <a:srgbClr val="FF3399"/>
                </a:solidFill>
              </a:rPr>
              <a:t>相手</a:t>
            </a:r>
            <a:r>
              <a:rPr lang="ja-JP" altLang="ja-JP" sz="2600" dirty="0" smtClean="0">
                <a:solidFill>
                  <a:srgbClr val="FF3399"/>
                </a:solidFill>
              </a:rPr>
              <a:t>は</a:t>
            </a:r>
            <a:r>
              <a:rPr lang="ja-JP" altLang="en-US" sz="2600" dirty="0" smtClean="0">
                <a:solidFill>
                  <a:srgbClr val="FF3399"/>
                </a:solidFill>
              </a:rPr>
              <a:t>自分の気持ちをわかってくれる</a:t>
            </a:r>
            <a:r>
              <a:rPr lang="ja-JP" altLang="ja-JP" sz="2600" dirty="0" smtClean="0">
                <a:solidFill>
                  <a:srgbClr val="FF3399"/>
                </a:solidFill>
              </a:rPr>
              <a:t>はず</a:t>
            </a:r>
            <a:endParaRPr lang="en-US" altLang="ja-JP" sz="2600" dirty="0" smtClean="0"/>
          </a:p>
          <a:p>
            <a:pPr marL="0" lvl="0" indent="0">
              <a:buNone/>
            </a:pPr>
            <a:r>
              <a:rPr lang="ja-JP" altLang="en-US" sz="2600" dirty="0" smtClean="0"/>
              <a:t>反論：心の中は他人には見えない。気持ちは言葉にしないと伝わらないことが多い。</a:t>
            </a:r>
            <a:r>
              <a:rPr lang="ja-JP" altLang="ja-JP" sz="2600" dirty="0" smtClean="0"/>
              <a:t> </a:t>
            </a:r>
            <a:r>
              <a:rPr lang="ja-JP" altLang="en-US" sz="2600" dirty="0" smtClean="0"/>
              <a:t>相手の気持ちを察するのは大事だが、自分の気持ちを察してもらえなかったことを相手のせいにはできない。</a:t>
            </a:r>
            <a:endParaRPr lang="ja-JP" altLang="ja-JP" sz="2600" dirty="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15</a:t>
            </a:fld>
            <a:endParaRPr kumimoji="1" lang="ja-JP" altLang="en-US"/>
          </a:p>
        </p:txBody>
      </p:sp>
    </p:spTree>
    <p:extLst>
      <p:ext uri="{BB962C8B-B14F-4D97-AF65-F5344CB8AC3E}">
        <p14:creationId xmlns:p14="http://schemas.microsoft.com/office/powerpoint/2010/main" val="652759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感想を教えてください！</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endParaRPr lang="en-US" altLang="ja-JP" sz="3600" dirty="0" smtClean="0"/>
          </a:p>
          <a:p>
            <a:pPr marL="0" indent="0">
              <a:buNone/>
            </a:pPr>
            <a:r>
              <a:rPr lang="ja-JP" altLang="ja-JP" sz="3600" dirty="0" smtClean="0"/>
              <a:t>わからなかった</a:t>
            </a:r>
            <a:r>
              <a:rPr lang="ja-JP" altLang="ja-JP" sz="3600" dirty="0"/>
              <a:t>ところ</a:t>
            </a:r>
            <a:r>
              <a:rPr lang="ja-JP" altLang="ja-JP" sz="3600" dirty="0" smtClean="0"/>
              <a:t>、</a:t>
            </a:r>
            <a:endParaRPr lang="en-US" altLang="ja-JP" sz="3600" dirty="0" smtClean="0"/>
          </a:p>
          <a:p>
            <a:pPr marL="0" indent="0" algn="ctr">
              <a:buNone/>
            </a:pPr>
            <a:r>
              <a:rPr lang="ja-JP" altLang="ja-JP" sz="3600" dirty="0" smtClean="0"/>
              <a:t>参考</a:t>
            </a:r>
            <a:r>
              <a:rPr lang="ja-JP" altLang="ja-JP" sz="3600" dirty="0"/>
              <a:t>になったところを教えて</a:t>
            </a:r>
            <a:r>
              <a:rPr lang="ja-JP" altLang="ja-JP" sz="3600" dirty="0" smtClean="0"/>
              <a:t>ください</a:t>
            </a:r>
            <a:endParaRPr kumimoji="1" lang="ja-JP" altLang="en-US" sz="3600" dirty="0"/>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16</a:t>
            </a:fld>
            <a:endParaRPr kumimoji="1" lang="ja-JP" altLang="en-US"/>
          </a:p>
        </p:txBody>
      </p:sp>
      <p:pic>
        <p:nvPicPr>
          <p:cNvPr id="5" name="Picture 2" descr="http://2.bp.blogspot.com/-FtQW9zyOFb4/U8XkFksRGII/AAAAAAAAiqk/B9liHfjshUk/s800/corner12_clover_bu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5535" y="3428999"/>
            <a:ext cx="3356991" cy="335699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桃の花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221088"/>
            <a:ext cx="1793776" cy="172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17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67544" y="980728"/>
            <a:ext cx="8208912" cy="10081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67544" y="980731"/>
            <a:ext cx="2952328" cy="307777"/>
          </a:xfrm>
          <a:prstGeom prst="rect">
            <a:avLst/>
          </a:prstGeom>
          <a:noFill/>
        </p:spPr>
        <p:txBody>
          <a:bodyPr wrap="square" rtlCol="0">
            <a:spAutoFit/>
          </a:bodyPr>
          <a:lstStyle/>
          <a:p>
            <a:r>
              <a:rPr kumimoji="1" lang="ja-JP" altLang="en-US" sz="1400" b="1" dirty="0" smtClean="0"/>
              <a:t>気持ちを伝えたい状況</a:t>
            </a:r>
            <a:endParaRPr kumimoji="1" lang="ja-JP" altLang="en-US" sz="1400" b="1" dirty="0"/>
          </a:p>
        </p:txBody>
      </p:sp>
      <p:sp>
        <p:nvSpPr>
          <p:cNvPr id="1026" name="AutoShape 2"/>
          <p:cNvSpPr>
            <a:spLocks noChangeArrowheads="1"/>
          </p:cNvSpPr>
          <p:nvPr/>
        </p:nvSpPr>
        <p:spPr bwMode="auto">
          <a:xfrm>
            <a:off x="323530" y="260648"/>
            <a:ext cx="2232248" cy="576064"/>
          </a:xfrm>
          <a:prstGeom prst="horizontalScroll">
            <a:avLst>
              <a:gd name="adj" fmla="val 12500"/>
            </a:avLst>
          </a:prstGeom>
          <a:solidFill>
            <a:srgbClr val="FFFFFF"/>
          </a:solidFill>
          <a:ln w="25400">
            <a:solidFill>
              <a:srgbClr val="000000"/>
            </a:solidFill>
            <a:round/>
            <a:headEnd/>
            <a:tailEnd/>
          </a:ln>
        </p:spPr>
        <p:txBody>
          <a:bodyPr vert="horz" wrap="square" lIns="74295" tIns="7200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アサーション</a:t>
            </a:r>
            <a:r>
              <a:rPr lang="ja-JP" altLang="en-US" dirty="0">
                <a:latin typeface="Arial" pitchFamily="34" charset="0"/>
                <a:ea typeface="ＭＳ Ｐゴシック" pitchFamily="50" charset="-128"/>
                <a:cs typeface="ＭＳ Ｐゴシック" pitchFamily="50" charset="-128"/>
              </a:rPr>
              <a:t>練習帳</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角丸四角形 7"/>
          <p:cNvSpPr/>
          <p:nvPr/>
        </p:nvSpPr>
        <p:spPr>
          <a:xfrm>
            <a:off x="467544" y="4689168"/>
            <a:ext cx="8208912" cy="1836176"/>
          </a:xfrm>
          <a:prstGeom prst="roundRect">
            <a:avLst>
              <a:gd name="adj" fmla="val 787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角丸四角形 8"/>
          <p:cNvSpPr/>
          <p:nvPr/>
        </p:nvSpPr>
        <p:spPr>
          <a:xfrm>
            <a:off x="4644010" y="2348880"/>
            <a:ext cx="4032448" cy="1980240"/>
          </a:xfrm>
          <a:prstGeom prst="roundRect">
            <a:avLst>
              <a:gd name="adj" fmla="val 1123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67546" y="2348880"/>
            <a:ext cx="3960440" cy="1980240"/>
          </a:xfrm>
          <a:prstGeom prst="roundRect">
            <a:avLst>
              <a:gd name="adj" fmla="val 761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644010" y="2348883"/>
            <a:ext cx="3618396" cy="307777"/>
          </a:xfrm>
          <a:prstGeom prst="rect">
            <a:avLst/>
          </a:prstGeom>
          <a:noFill/>
        </p:spPr>
        <p:txBody>
          <a:bodyPr wrap="square" rtlCol="0">
            <a:spAutoFit/>
          </a:bodyPr>
          <a:lstStyle/>
          <a:p>
            <a:r>
              <a:rPr lang="ja-JP" altLang="en-US" sz="1400" b="1" dirty="0" smtClean="0"/>
              <a:t>非主張的な（自分の気持ちを無視した）言い方</a:t>
            </a:r>
            <a:endParaRPr kumimoji="1" lang="ja-JP" altLang="en-US" sz="1400" b="1" dirty="0"/>
          </a:p>
        </p:txBody>
      </p:sp>
      <p:sp>
        <p:nvSpPr>
          <p:cNvPr id="12" name="テキスト ボックス 11"/>
          <p:cNvSpPr txBox="1"/>
          <p:nvPr/>
        </p:nvSpPr>
        <p:spPr>
          <a:xfrm>
            <a:off x="467546" y="2348883"/>
            <a:ext cx="3780504" cy="307777"/>
          </a:xfrm>
          <a:prstGeom prst="rect">
            <a:avLst/>
          </a:prstGeom>
          <a:noFill/>
        </p:spPr>
        <p:txBody>
          <a:bodyPr wrap="square" rtlCol="0">
            <a:spAutoFit/>
          </a:bodyPr>
          <a:lstStyle/>
          <a:p>
            <a:r>
              <a:rPr kumimoji="1" lang="ja-JP" altLang="en-US" sz="1400" b="1" dirty="0" smtClean="0"/>
              <a:t>攻撃的な（相手の気持ちを無視した）言い方</a:t>
            </a:r>
            <a:endParaRPr kumimoji="1" lang="ja-JP" altLang="en-US" sz="1400" b="1" dirty="0"/>
          </a:p>
        </p:txBody>
      </p:sp>
      <p:sp>
        <p:nvSpPr>
          <p:cNvPr id="13" name="テキスト ボックス 12"/>
          <p:cNvSpPr txBox="1"/>
          <p:nvPr/>
        </p:nvSpPr>
        <p:spPr>
          <a:xfrm>
            <a:off x="467544" y="4689171"/>
            <a:ext cx="5715674" cy="307777"/>
          </a:xfrm>
          <a:prstGeom prst="rect">
            <a:avLst/>
          </a:prstGeom>
          <a:noFill/>
        </p:spPr>
        <p:txBody>
          <a:bodyPr wrap="square" rtlCol="0">
            <a:spAutoFit/>
          </a:bodyPr>
          <a:lstStyle/>
          <a:p>
            <a:r>
              <a:rPr lang="ja-JP" altLang="en-US" sz="1400" b="1" dirty="0" smtClean="0"/>
              <a:t>アサーティブな（自分と相手の両方の気持ちを気づかった）言い方</a:t>
            </a:r>
            <a:endParaRPr kumimoji="1" lang="ja-JP" altLang="en-US" sz="1400" b="1" dirty="0"/>
          </a:p>
        </p:txBody>
      </p:sp>
      <p:sp>
        <p:nvSpPr>
          <p:cNvPr id="14" name="二等辺三角形 13"/>
          <p:cNvSpPr/>
          <p:nvPr/>
        </p:nvSpPr>
        <p:spPr>
          <a:xfrm rot="10800000">
            <a:off x="2141676" y="2078808"/>
            <a:ext cx="540072" cy="180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10800000">
            <a:off x="6399242" y="2078808"/>
            <a:ext cx="540072" cy="180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0800000">
            <a:off x="2141673" y="4419120"/>
            <a:ext cx="540072" cy="180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10800000">
            <a:off x="6399242" y="4419120"/>
            <a:ext cx="540072" cy="180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67544" y="4996947"/>
            <a:ext cx="7848960" cy="307777"/>
          </a:xfrm>
          <a:prstGeom prst="rect">
            <a:avLst/>
          </a:prstGeom>
          <a:noFill/>
        </p:spPr>
        <p:txBody>
          <a:bodyPr wrap="square" rtlCol="0">
            <a:spAutoFit/>
          </a:bodyPr>
          <a:lstStyle/>
          <a:p>
            <a:r>
              <a:rPr kumimoji="1" lang="ja-JP" altLang="en-US" sz="1400" b="1" dirty="0" smtClean="0">
                <a:solidFill>
                  <a:schemeClr val="bg1">
                    <a:lumMod val="75000"/>
                  </a:schemeClr>
                </a:solidFill>
              </a:rPr>
              <a:t>①困っている状況、②自分の気持ち、③提案、④フォロー（代案）をていねいに</a:t>
            </a:r>
            <a:endParaRPr kumimoji="1" lang="ja-JP" altLang="en-US" sz="1400" b="1" dirty="0">
              <a:solidFill>
                <a:schemeClr val="bg1">
                  <a:lumMod val="75000"/>
                </a:schemeClr>
              </a:solidFill>
            </a:endParaRPr>
          </a:p>
        </p:txBody>
      </p:sp>
      <p:sp>
        <p:nvSpPr>
          <p:cNvPr id="2" name="テキスト ボックス 1"/>
          <p:cNvSpPr txBox="1"/>
          <p:nvPr/>
        </p:nvSpPr>
        <p:spPr>
          <a:xfrm>
            <a:off x="683568" y="1182246"/>
            <a:ext cx="7632936" cy="923330"/>
          </a:xfrm>
          <a:prstGeom prst="rect">
            <a:avLst/>
          </a:prstGeom>
          <a:noFill/>
        </p:spPr>
        <p:txBody>
          <a:bodyPr wrap="square" rtlCol="0">
            <a:spAutoFit/>
          </a:bodyPr>
          <a:lstStyle/>
          <a:p>
            <a:r>
              <a:rPr lang="ja-JP" altLang="en-US" dirty="0"/>
              <a:t>待ち合わせをしていた友達が、連絡もなく、約束の</a:t>
            </a:r>
            <a:r>
              <a:rPr lang="ja-JP" altLang="en-US" dirty="0" smtClean="0"/>
              <a:t>時間に</a:t>
            </a:r>
            <a:r>
              <a:rPr lang="en-US" altLang="ja-JP" dirty="0" smtClean="0"/>
              <a:t>1</a:t>
            </a:r>
            <a:r>
              <a:rPr lang="ja-JP" altLang="en-US" dirty="0" smtClean="0"/>
              <a:t>時間</a:t>
            </a:r>
            <a:r>
              <a:rPr lang="ja-JP" altLang="en-US" dirty="0"/>
              <a:t>遅れて</a:t>
            </a:r>
            <a:r>
              <a:rPr lang="ja-JP" altLang="en-US" dirty="0" smtClean="0"/>
              <a:t>やってき</a:t>
            </a:r>
            <a:r>
              <a:rPr lang="ja-JP" altLang="en-US" dirty="0"/>
              <a:t>た</a:t>
            </a:r>
            <a:r>
              <a:rPr lang="ja-JP" altLang="en-US" dirty="0" smtClean="0"/>
              <a:t>。</a:t>
            </a:r>
            <a:r>
              <a:rPr lang="ja-JP" altLang="en-US" dirty="0"/>
              <a:t>一緒</a:t>
            </a:r>
            <a:r>
              <a:rPr lang="ja-JP" altLang="en-US" dirty="0" smtClean="0"/>
              <a:t>に観る約束だった映画は始まってしまっている。</a:t>
            </a:r>
            <a:endParaRPr lang="en-US" altLang="ja-JP" dirty="0"/>
          </a:p>
          <a:p>
            <a:endParaRPr kumimoji="1" lang="ja-JP" altLang="en-US" dirty="0"/>
          </a:p>
        </p:txBody>
      </p:sp>
      <p:sp>
        <p:nvSpPr>
          <p:cNvPr id="3" name="スライド番号プレースホルダー 2"/>
          <p:cNvSpPr>
            <a:spLocks noGrp="1"/>
          </p:cNvSpPr>
          <p:nvPr>
            <p:ph type="sldNum" sz="quarter" idx="12"/>
          </p:nvPr>
        </p:nvSpPr>
        <p:spPr>
          <a:xfrm>
            <a:off x="6917664" y="6342781"/>
            <a:ext cx="2133600" cy="365125"/>
          </a:xfrm>
        </p:spPr>
        <p:txBody>
          <a:bodyPr/>
          <a:lstStyle/>
          <a:p>
            <a:fld id="{26FD51B9-1E10-4ACB-848E-3EA4DAD832EF}" type="slidenum">
              <a:rPr kumimoji="1" lang="ja-JP" altLang="en-US" sz="2000" smtClean="0">
                <a:solidFill>
                  <a:schemeClr val="tx1"/>
                </a:solidFill>
              </a:rPr>
              <a:pPr/>
              <a:t>17</a:t>
            </a:fld>
            <a:endParaRPr kumimoji="1" lang="ja-JP" altLang="en-US" sz="2000" dirty="0">
              <a:solidFill>
                <a:schemeClr val="tx1"/>
              </a:solidFill>
            </a:endParaRPr>
          </a:p>
        </p:txBody>
      </p:sp>
    </p:spTree>
    <p:extLst>
      <p:ext uri="{BB962C8B-B14F-4D97-AF65-F5344CB8AC3E}">
        <p14:creationId xmlns:p14="http://schemas.microsoft.com/office/powerpoint/2010/main" val="515560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67544" y="980728"/>
            <a:ext cx="8208912" cy="10081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67544" y="980731"/>
            <a:ext cx="2952328" cy="307777"/>
          </a:xfrm>
          <a:prstGeom prst="rect">
            <a:avLst/>
          </a:prstGeom>
          <a:noFill/>
        </p:spPr>
        <p:txBody>
          <a:bodyPr wrap="square" rtlCol="0">
            <a:spAutoFit/>
          </a:bodyPr>
          <a:lstStyle/>
          <a:p>
            <a:r>
              <a:rPr kumimoji="1" lang="ja-JP" altLang="en-US" sz="1400" b="1" dirty="0" smtClean="0"/>
              <a:t>気持ちを伝えたい状況</a:t>
            </a:r>
            <a:endParaRPr kumimoji="1" lang="ja-JP" altLang="en-US" sz="1400" b="1" dirty="0"/>
          </a:p>
        </p:txBody>
      </p:sp>
      <p:sp>
        <p:nvSpPr>
          <p:cNvPr id="1026" name="AutoShape 2"/>
          <p:cNvSpPr>
            <a:spLocks noChangeArrowheads="1"/>
          </p:cNvSpPr>
          <p:nvPr/>
        </p:nvSpPr>
        <p:spPr bwMode="auto">
          <a:xfrm>
            <a:off x="323530" y="260648"/>
            <a:ext cx="2232248" cy="576064"/>
          </a:xfrm>
          <a:prstGeom prst="horizontalScroll">
            <a:avLst>
              <a:gd name="adj" fmla="val 12500"/>
            </a:avLst>
          </a:prstGeom>
          <a:solidFill>
            <a:srgbClr val="FFFFFF"/>
          </a:solidFill>
          <a:ln w="25400">
            <a:solidFill>
              <a:srgbClr val="000000"/>
            </a:solidFill>
            <a:round/>
            <a:headEnd/>
            <a:tailEnd/>
          </a:ln>
        </p:spPr>
        <p:txBody>
          <a:bodyPr vert="horz" wrap="square" lIns="74295" tIns="7200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アサーション</a:t>
            </a:r>
            <a:r>
              <a:rPr lang="ja-JP" altLang="en-US" dirty="0">
                <a:latin typeface="Arial" pitchFamily="34" charset="0"/>
                <a:ea typeface="ＭＳ Ｐゴシック" pitchFamily="50" charset="-128"/>
                <a:cs typeface="ＭＳ Ｐゴシック" pitchFamily="50" charset="-128"/>
              </a:rPr>
              <a:t>練習帳</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角丸四角形 7"/>
          <p:cNvSpPr/>
          <p:nvPr/>
        </p:nvSpPr>
        <p:spPr>
          <a:xfrm>
            <a:off x="467544" y="4689168"/>
            <a:ext cx="8208912" cy="1836176"/>
          </a:xfrm>
          <a:prstGeom prst="roundRect">
            <a:avLst>
              <a:gd name="adj" fmla="val 787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角丸四角形 8"/>
          <p:cNvSpPr/>
          <p:nvPr/>
        </p:nvSpPr>
        <p:spPr>
          <a:xfrm>
            <a:off x="4644010" y="2348880"/>
            <a:ext cx="4032448" cy="1980240"/>
          </a:xfrm>
          <a:prstGeom prst="roundRect">
            <a:avLst>
              <a:gd name="adj" fmla="val 1123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67546" y="2348880"/>
            <a:ext cx="3960440" cy="1980240"/>
          </a:xfrm>
          <a:prstGeom prst="roundRect">
            <a:avLst>
              <a:gd name="adj" fmla="val 761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644010" y="2348883"/>
            <a:ext cx="3618396" cy="307777"/>
          </a:xfrm>
          <a:prstGeom prst="rect">
            <a:avLst/>
          </a:prstGeom>
          <a:noFill/>
        </p:spPr>
        <p:txBody>
          <a:bodyPr wrap="square" rtlCol="0">
            <a:spAutoFit/>
          </a:bodyPr>
          <a:lstStyle/>
          <a:p>
            <a:r>
              <a:rPr lang="ja-JP" altLang="en-US" sz="1400" b="1" dirty="0" smtClean="0"/>
              <a:t>非主張的な（自分の気持ちを無視した）言い方</a:t>
            </a:r>
            <a:endParaRPr kumimoji="1" lang="ja-JP" altLang="en-US" sz="1400" b="1" dirty="0"/>
          </a:p>
        </p:txBody>
      </p:sp>
      <p:sp>
        <p:nvSpPr>
          <p:cNvPr id="12" name="テキスト ボックス 11"/>
          <p:cNvSpPr txBox="1"/>
          <p:nvPr/>
        </p:nvSpPr>
        <p:spPr>
          <a:xfrm>
            <a:off x="467546" y="2348883"/>
            <a:ext cx="3780504" cy="307777"/>
          </a:xfrm>
          <a:prstGeom prst="rect">
            <a:avLst/>
          </a:prstGeom>
          <a:noFill/>
        </p:spPr>
        <p:txBody>
          <a:bodyPr wrap="square" rtlCol="0">
            <a:spAutoFit/>
          </a:bodyPr>
          <a:lstStyle/>
          <a:p>
            <a:r>
              <a:rPr kumimoji="1" lang="ja-JP" altLang="en-US" sz="1400" b="1" dirty="0" smtClean="0"/>
              <a:t>攻撃的な（相手の気持ちを無視した）言い方</a:t>
            </a:r>
            <a:endParaRPr kumimoji="1" lang="ja-JP" altLang="en-US" sz="1400" b="1" dirty="0"/>
          </a:p>
        </p:txBody>
      </p:sp>
      <p:sp>
        <p:nvSpPr>
          <p:cNvPr id="13" name="テキスト ボックス 12"/>
          <p:cNvSpPr txBox="1"/>
          <p:nvPr/>
        </p:nvSpPr>
        <p:spPr>
          <a:xfrm>
            <a:off x="467544" y="4689171"/>
            <a:ext cx="5715674" cy="307777"/>
          </a:xfrm>
          <a:prstGeom prst="rect">
            <a:avLst/>
          </a:prstGeom>
          <a:noFill/>
        </p:spPr>
        <p:txBody>
          <a:bodyPr wrap="square" rtlCol="0">
            <a:spAutoFit/>
          </a:bodyPr>
          <a:lstStyle/>
          <a:p>
            <a:r>
              <a:rPr lang="ja-JP" altLang="en-US" sz="1400" b="1" dirty="0" smtClean="0"/>
              <a:t>アサーティブな（自分と相手の両方の気持ちを気づかった）言い方</a:t>
            </a:r>
            <a:endParaRPr kumimoji="1" lang="ja-JP" altLang="en-US" sz="1400" b="1" dirty="0"/>
          </a:p>
        </p:txBody>
      </p:sp>
      <p:sp>
        <p:nvSpPr>
          <p:cNvPr id="14" name="二等辺三角形 13"/>
          <p:cNvSpPr/>
          <p:nvPr/>
        </p:nvSpPr>
        <p:spPr>
          <a:xfrm rot="10800000">
            <a:off x="2141676" y="2078808"/>
            <a:ext cx="540072" cy="180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10800000">
            <a:off x="6399242" y="2078808"/>
            <a:ext cx="540072" cy="180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0800000">
            <a:off x="2141673" y="4419120"/>
            <a:ext cx="540072" cy="180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10800000">
            <a:off x="6399242" y="4419120"/>
            <a:ext cx="540072" cy="180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67544" y="4996947"/>
            <a:ext cx="7848960" cy="307777"/>
          </a:xfrm>
          <a:prstGeom prst="rect">
            <a:avLst/>
          </a:prstGeom>
          <a:noFill/>
        </p:spPr>
        <p:txBody>
          <a:bodyPr wrap="square" rtlCol="0">
            <a:spAutoFit/>
          </a:bodyPr>
          <a:lstStyle/>
          <a:p>
            <a:r>
              <a:rPr lang="ja-JP" altLang="en-US" sz="1400" b="1" dirty="0">
                <a:solidFill>
                  <a:schemeClr val="bg1">
                    <a:lumMod val="75000"/>
                  </a:schemeClr>
                </a:solidFill>
              </a:rPr>
              <a:t>①</a:t>
            </a:r>
            <a:r>
              <a:rPr kumimoji="1" lang="ja-JP" altLang="en-US" sz="1400" b="1" dirty="0" smtClean="0">
                <a:solidFill>
                  <a:schemeClr val="bg1">
                    <a:lumMod val="75000"/>
                  </a:schemeClr>
                </a:solidFill>
              </a:rPr>
              <a:t>困っている状況、②自分の気持ち、③提案、④相手に否定された時の代案を言う</a:t>
            </a:r>
            <a:endParaRPr kumimoji="1" lang="ja-JP" altLang="en-US" sz="1400" b="1" dirty="0">
              <a:solidFill>
                <a:schemeClr val="bg1">
                  <a:lumMod val="75000"/>
                </a:schemeClr>
              </a:solidFill>
            </a:endParaRPr>
          </a:p>
        </p:txBody>
      </p:sp>
      <p:sp>
        <p:nvSpPr>
          <p:cNvPr id="2" name="テキスト ボックス 1"/>
          <p:cNvSpPr txBox="1"/>
          <p:nvPr/>
        </p:nvSpPr>
        <p:spPr>
          <a:xfrm>
            <a:off x="683568" y="1182246"/>
            <a:ext cx="7632936" cy="646331"/>
          </a:xfrm>
          <a:prstGeom prst="rect">
            <a:avLst/>
          </a:prstGeom>
          <a:noFill/>
        </p:spPr>
        <p:txBody>
          <a:bodyPr wrap="square" rtlCol="0">
            <a:spAutoFit/>
          </a:bodyPr>
          <a:lstStyle/>
          <a:p>
            <a:r>
              <a:rPr lang="ja-JP" altLang="en-US" dirty="0"/>
              <a:t>待ち合わせをしていた友達が、連絡もなく、約束の時間に</a:t>
            </a:r>
            <a:r>
              <a:rPr lang="en-US" altLang="ja-JP" dirty="0"/>
              <a:t>1</a:t>
            </a:r>
            <a:r>
              <a:rPr lang="ja-JP" altLang="en-US" dirty="0"/>
              <a:t>時間遅れてやってきた。一緒に観る約束だった映画は始まってしまっている</a:t>
            </a:r>
            <a:r>
              <a:rPr lang="ja-JP" altLang="en-US" dirty="0" smtClean="0"/>
              <a:t>。</a:t>
            </a:r>
            <a:endParaRPr lang="en-US" altLang="ja-JP" dirty="0"/>
          </a:p>
        </p:txBody>
      </p:sp>
      <p:sp>
        <p:nvSpPr>
          <p:cNvPr id="19" name="テキスト ボックス 18"/>
          <p:cNvSpPr txBox="1"/>
          <p:nvPr/>
        </p:nvSpPr>
        <p:spPr>
          <a:xfrm>
            <a:off x="575556" y="2656660"/>
            <a:ext cx="3672494" cy="923330"/>
          </a:xfrm>
          <a:prstGeom prst="rect">
            <a:avLst/>
          </a:prstGeom>
          <a:noFill/>
        </p:spPr>
        <p:txBody>
          <a:bodyPr wrap="square" rtlCol="0">
            <a:spAutoFit/>
          </a:bodyPr>
          <a:lstStyle/>
          <a:p>
            <a:r>
              <a:rPr kumimoji="1" lang="ja-JP" altLang="en-US" dirty="0" smtClean="0"/>
              <a:t>今何時だと思ってるの！楽しみにしていた映画が見れないじゃない！最低な人ね！</a:t>
            </a:r>
            <a:endParaRPr kumimoji="1" lang="ja-JP" altLang="en-US" dirty="0"/>
          </a:p>
        </p:txBody>
      </p:sp>
      <p:sp>
        <p:nvSpPr>
          <p:cNvPr id="20" name="テキスト ボックス 19"/>
          <p:cNvSpPr txBox="1"/>
          <p:nvPr/>
        </p:nvSpPr>
        <p:spPr>
          <a:xfrm>
            <a:off x="4833031" y="2671292"/>
            <a:ext cx="3672494" cy="1200329"/>
          </a:xfrm>
          <a:prstGeom prst="rect">
            <a:avLst/>
          </a:prstGeom>
          <a:noFill/>
        </p:spPr>
        <p:txBody>
          <a:bodyPr wrap="square" rtlCol="0">
            <a:spAutoFit/>
          </a:bodyPr>
          <a:lstStyle/>
          <a:p>
            <a:r>
              <a:rPr lang="ja-JP" altLang="en-US" dirty="0" smtClean="0"/>
              <a:t>元気～？</a:t>
            </a:r>
            <a:endParaRPr lang="en-US" altLang="ja-JP" dirty="0" smtClean="0"/>
          </a:p>
          <a:p>
            <a:r>
              <a:rPr lang="ja-JP" altLang="en-US" dirty="0" smtClean="0"/>
              <a:t>映画もう始まっちゃってるみたいだけど、</a:t>
            </a:r>
            <a:r>
              <a:rPr kumimoji="1" lang="ja-JP" altLang="en-US" dirty="0" smtClean="0"/>
              <a:t>これからどう</a:t>
            </a:r>
            <a:r>
              <a:rPr kumimoji="1" lang="ja-JP" altLang="en-US" dirty="0" err="1" smtClean="0"/>
              <a:t>しよっか</a:t>
            </a:r>
            <a:r>
              <a:rPr kumimoji="1" lang="ja-JP" altLang="en-US" dirty="0" smtClean="0"/>
              <a:t>？</a:t>
            </a:r>
            <a:endParaRPr kumimoji="1" lang="en-US" altLang="ja-JP" dirty="0" smtClean="0"/>
          </a:p>
          <a:p>
            <a:endParaRPr kumimoji="1" lang="ja-JP" altLang="en-US" dirty="0"/>
          </a:p>
        </p:txBody>
      </p:sp>
      <p:sp>
        <p:nvSpPr>
          <p:cNvPr id="21" name="テキスト ボックス 20"/>
          <p:cNvSpPr txBox="1"/>
          <p:nvPr/>
        </p:nvSpPr>
        <p:spPr>
          <a:xfrm>
            <a:off x="892364" y="5304724"/>
            <a:ext cx="6127907" cy="923330"/>
          </a:xfrm>
          <a:prstGeom prst="rect">
            <a:avLst/>
          </a:prstGeom>
          <a:noFill/>
        </p:spPr>
        <p:txBody>
          <a:bodyPr wrap="square" rtlCol="0">
            <a:spAutoFit/>
          </a:bodyPr>
          <a:lstStyle/>
          <a:p>
            <a:r>
              <a:rPr kumimoji="1" lang="ja-JP" altLang="en-US" dirty="0" smtClean="0"/>
              <a:t>約束の時間に来なかったか</a:t>
            </a:r>
            <a:r>
              <a:rPr lang="ja-JP" altLang="en-US" dirty="0"/>
              <a:t>ら</a:t>
            </a:r>
            <a:r>
              <a:rPr lang="ja-JP" altLang="en-US" dirty="0" smtClean="0"/>
              <a:t>何かあったんじゃないかと</a:t>
            </a:r>
            <a:r>
              <a:rPr kumimoji="1" lang="ja-JP" altLang="en-US" dirty="0" smtClean="0"/>
              <a:t>心配して</a:t>
            </a:r>
            <a:r>
              <a:rPr lang="ja-JP" altLang="en-US" dirty="0"/>
              <a:t>た</a:t>
            </a:r>
            <a:r>
              <a:rPr lang="ja-JP" altLang="en-US" dirty="0" smtClean="0"/>
              <a:t>よ。</a:t>
            </a:r>
            <a:r>
              <a:rPr kumimoji="1" lang="ja-JP" altLang="en-US" dirty="0" smtClean="0"/>
              <a:t>今度から遅れそうだったら</a:t>
            </a:r>
            <a:r>
              <a:rPr lang="ja-JP" altLang="en-US" dirty="0"/>
              <a:t>連絡</a:t>
            </a:r>
            <a:r>
              <a:rPr kumimoji="1" lang="ja-JP" altLang="en-US" dirty="0" smtClean="0"/>
              <a:t>してくれたら安心するわ。電話</a:t>
            </a:r>
            <a:r>
              <a:rPr lang="ja-JP" altLang="en-US" dirty="0"/>
              <a:t>でも</a:t>
            </a:r>
            <a:r>
              <a:rPr kumimoji="1" lang="ja-JP" altLang="en-US" dirty="0" smtClean="0"/>
              <a:t>メールでもいいから。</a:t>
            </a:r>
            <a:endParaRPr kumimoji="1" lang="ja-JP" altLang="en-US" dirty="0"/>
          </a:p>
        </p:txBody>
      </p:sp>
      <p:sp>
        <p:nvSpPr>
          <p:cNvPr id="3" name="スライド番号プレースホルダー 2"/>
          <p:cNvSpPr>
            <a:spLocks noGrp="1"/>
          </p:cNvSpPr>
          <p:nvPr>
            <p:ph type="sldNum" sz="quarter" idx="12"/>
          </p:nvPr>
        </p:nvSpPr>
        <p:spPr/>
        <p:txBody>
          <a:bodyPr/>
          <a:lstStyle/>
          <a:p>
            <a:fld id="{26FD51B9-1E10-4ACB-848E-3EA4DAD832EF}" type="slidenum">
              <a:rPr kumimoji="1" lang="ja-JP" altLang="en-US" smtClean="0"/>
              <a:pPr/>
              <a:t>18</a:t>
            </a:fld>
            <a:endParaRPr kumimoji="1" lang="ja-JP" altLang="en-US"/>
          </a:p>
        </p:txBody>
      </p:sp>
    </p:spTree>
    <p:extLst>
      <p:ext uri="{BB962C8B-B14F-4D97-AF65-F5344CB8AC3E}">
        <p14:creationId xmlns:p14="http://schemas.microsoft.com/office/powerpoint/2010/main" val="219235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こんなことはありませんか？</a:t>
            </a:r>
            <a:endParaRPr kumimoji="1" lang="ja-JP" altLang="en-US" dirty="0"/>
          </a:p>
        </p:txBody>
      </p:sp>
      <p:sp>
        <p:nvSpPr>
          <p:cNvPr id="9" name="雲形吹き出し 8"/>
          <p:cNvSpPr/>
          <p:nvPr/>
        </p:nvSpPr>
        <p:spPr>
          <a:xfrm>
            <a:off x="144307" y="1448780"/>
            <a:ext cx="3708412" cy="1368152"/>
          </a:xfrm>
          <a:prstGeom prst="cloudCallout">
            <a:avLst>
              <a:gd name="adj1" fmla="val -17913"/>
              <a:gd name="adj2" fmla="val 141646"/>
            </a:avLst>
          </a:prstGeom>
          <a:ln>
            <a:solidFill>
              <a:srgbClr val="0070C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ja-JP" altLang="en-US" sz="2400" dirty="0"/>
              <a:t>人と違う意見</a:t>
            </a:r>
            <a:r>
              <a:rPr lang="ja-JP" altLang="en-US" sz="2400" dirty="0" smtClean="0"/>
              <a:t>や</a:t>
            </a:r>
            <a:r>
              <a:rPr lang="en-US" altLang="ja-JP" sz="2400" dirty="0" smtClean="0"/>
              <a:t/>
            </a:r>
            <a:br>
              <a:rPr lang="en-US" altLang="ja-JP" sz="2400" dirty="0" smtClean="0"/>
            </a:br>
            <a:r>
              <a:rPr lang="ja-JP" altLang="en-US" sz="2400" dirty="0" smtClean="0"/>
              <a:t>気持ちが言えない</a:t>
            </a:r>
            <a:endParaRPr lang="en-US" altLang="ja-JP" sz="2400" dirty="0"/>
          </a:p>
        </p:txBody>
      </p:sp>
      <p:sp>
        <p:nvSpPr>
          <p:cNvPr id="8" name="雲形吹き出し 7"/>
          <p:cNvSpPr/>
          <p:nvPr/>
        </p:nvSpPr>
        <p:spPr>
          <a:xfrm>
            <a:off x="1115616" y="2816932"/>
            <a:ext cx="3520952" cy="1266020"/>
          </a:xfrm>
          <a:prstGeom prst="cloudCallout">
            <a:avLst>
              <a:gd name="adj1" fmla="val -36115"/>
              <a:gd name="adj2" fmla="val 63329"/>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t>都合があるのに</a:t>
            </a:r>
            <a:endParaRPr lang="en-US" altLang="ja-JP" sz="2400" dirty="0" smtClean="0"/>
          </a:p>
          <a:p>
            <a:pPr algn="ctr"/>
            <a:r>
              <a:rPr lang="ja-JP" altLang="en-US" sz="2400" dirty="0" smtClean="0"/>
              <a:t>誘い</a:t>
            </a:r>
            <a:r>
              <a:rPr lang="ja-JP" altLang="en-US" sz="2400" dirty="0"/>
              <a:t>を</a:t>
            </a:r>
            <a:r>
              <a:rPr lang="ja-JP" altLang="en-US" sz="2400" dirty="0" smtClean="0"/>
              <a:t>断れない</a:t>
            </a:r>
            <a:endParaRPr lang="en-US" altLang="ja-JP" sz="2400" dirty="0"/>
          </a:p>
        </p:txBody>
      </p:sp>
      <p:sp>
        <p:nvSpPr>
          <p:cNvPr id="4" name="雲形吹き出し 3"/>
          <p:cNvSpPr/>
          <p:nvPr/>
        </p:nvSpPr>
        <p:spPr>
          <a:xfrm>
            <a:off x="2026206" y="4293096"/>
            <a:ext cx="3265874" cy="1512168"/>
          </a:xfrm>
          <a:prstGeom prst="cloudCallout">
            <a:avLst>
              <a:gd name="adj1" fmla="val -58425"/>
              <a:gd name="adj2" fmla="val -36044"/>
            </a:avLst>
          </a:prstGeom>
          <a:ln>
            <a:solidFill>
              <a:srgbClr val="0070C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ja-JP" altLang="en-US" sz="2400" dirty="0" smtClean="0"/>
              <a:t>人にお願いを</a:t>
            </a:r>
            <a:r>
              <a:rPr lang="en-US" altLang="ja-JP" sz="2400" dirty="0" smtClean="0"/>
              <a:t/>
            </a:r>
            <a:br>
              <a:rPr lang="en-US" altLang="ja-JP" sz="2400" dirty="0" smtClean="0"/>
            </a:br>
            <a:r>
              <a:rPr lang="ja-JP" altLang="en-US" sz="2400" dirty="0" smtClean="0"/>
              <a:t>するのは気が</a:t>
            </a:r>
            <a:r>
              <a:rPr lang="en-US" altLang="ja-JP" sz="2400" dirty="0" smtClean="0"/>
              <a:t/>
            </a:r>
            <a:br>
              <a:rPr lang="en-US" altLang="ja-JP" sz="2400" dirty="0" smtClean="0"/>
            </a:br>
            <a:r>
              <a:rPr lang="ja-JP" altLang="en-US" sz="2400" dirty="0" smtClean="0"/>
              <a:t>引けてしまう</a:t>
            </a:r>
            <a:endParaRPr lang="en-US" altLang="ja-JP" sz="2400" dirty="0"/>
          </a:p>
        </p:txBody>
      </p:sp>
      <p:sp>
        <p:nvSpPr>
          <p:cNvPr id="12" name="星 16 11"/>
          <p:cNvSpPr/>
          <p:nvPr/>
        </p:nvSpPr>
        <p:spPr>
          <a:xfrm>
            <a:off x="4139952" y="1312532"/>
            <a:ext cx="4592669" cy="1684420"/>
          </a:xfrm>
          <a:prstGeom prst="star16">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tx1"/>
                </a:solidFill>
              </a:rPr>
              <a:t>知人とけんかして</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関係が途絶えて</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しまった</a:t>
            </a:r>
            <a:endParaRPr lang="en-US" altLang="ja-JP" sz="2400" dirty="0">
              <a:solidFill>
                <a:schemeClr val="tx1"/>
              </a:solidFill>
            </a:endParaRPr>
          </a:p>
        </p:txBody>
      </p:sp>
      <p:sp>
        <p:nvSpPr>
          <p:cNvPr id="13" name="星 16 12"/>
          <p:cNvSpPr/>
          <p:nvPr/>
        </p:nvSpPr>
        <p:spPr>
          <a:xfrm>
            <a:off x="4636568" y="2996952"/>
            <a:ext cx="4327920" cy="1770075"/>
          </a:xfrm>
          <a:prstGeom prst="star16">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tx1"/>
                </a:solidFill>
              </a:rPr>
              <a:t>自分の意見を</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押し通してしまいあとで後悔する</a:t>
            </a:r>
            <a:endParaRPr lang="en-US" altLang="ja-JP" sz="2400" dirty="0">
              <a:solidFill>
                <a:schemeClr val="tx1"/>
              </a:solidFill>
            </a:endParaRPr>
          </a:p>
        </p:txBody>
      </p:sp>
      <p:sp>
        <p:nvSpPr>
          <p:cNvPr id="3" name="スライド番号プレースホルダー 2"/>
          <p:cNvSpPr>
            <a:spLocks noGrp="1"/>
          </p:cNvSpPr>
          <p:nvPr>
            <p:ph type="sldNum" sz="quarter" idx="12"/>
          </p:nvPr>
        </p:nvSpPr>
        <p:spPr/>
        <p:txBody>
          <a:bodyPr/>
          <a:lstStyle/>
          <a:p>
            <a:fld id="{26FD51B9-1E10-4ACB-848E-3EA4DAD832EF}" type="slidenum">
              <a:rPr kumimoji="1" lang="ja-JP" altLang="en-US" smtClean="0"/>
              <a:pPr/>
              <a:t>2</a:t>
            </a:fld>
            <a:endParaRPr kumimoji="1" lang="ja-JP" altLang="en-US"/>
          </a:p>
        </p:txBody>
      </p:sp>
      <p:pic>
        <p:nvPicPr>
          <p:cNvPr id="2050" name="Picture 2" descr="喧嘩のイラスト「カップル喧嘩・痴話喧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148" y="4612762"/>
            <a:ext cx="2160240" cy="1960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サラリーマンの表情のイラスト「泣いた顔」">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65" y="4059433"/>
            <a:ext cx="1500392" cy="251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23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a:t>
            </a:r>
            <a:r>
              <a:rPr kumimoji="1" lang="ja-JP" altLang="en-US" dirty="0" smtClean="0"/>
              <a:t>のテーマ</a:t>
            </a:r>
            <a:endParaRPr kumimoji="1" lang="ja-JP" altLang="en-US" dirty="0"/>
          </a:p>
        </p:txBody>
      </p:sp>
      <p:sp>
        <p:nvSpPr>
          <p:cNvPr id="3" name="コンテンツ プレースホルダ 2"/>
          <p:cNvSpPr>
            <a:spLocks noGrp="1"/>
          </p:cNvSpPr>
          <p:nvPr>
            <p:ph idx="1"/>
          </p:nvPr>
        </p:nvSpPr>
        <p:spPr/>
        <p:txBody>
          <a:bodyPr/>
          <a:lstStyle/>
          <a:p>
            <a:pPr marL="0" indent="0">
              <a:buNone/>
            </a:pPr>
            <a:r>
              <a:rPr lang="ja-JP" altLang="en-US" spc="-300" dirty="0" smtClean="0"/>
              <a:t>自分の思っていることを</a:t>
            </a:r>
            <a:r>
              <a:rPr lang="ja-JP" altLang="en-US" spc="-300" dirty="0" smtClean="0">
                <a:solidFill>
                  <a:srgbClr val="0070C0"/>
                </a:solidFill>
              </a:rPr>
              <a:t>適切に伝えられる</a:t>
            </a:r>
            <a:r>
              <a:rPr lang="ja-JP" altLang="en-US" spc="-300" dirty="0" smtClean="0"/>
              <a:t>ようになり、</a:t>
            </a:r>
            <a:endParaRPr lang="en-US" altLang="ja-JP" spc="-300" dirty="0" smtClean="0"/>
          </a:p>
          <a:p>
            <a:pPr marL="0" indent="0">
              <a:buNone/>
            </a:pPr>
            <a:r>
              <a:rPr lang="ja-JP" altLang="en-US" dirty="0" smtClean="0"/>
              <a:t>今より</a:t>
            </a:r>
            <a:r>
              <a:rPr lang="ja-JP" altLang="en-US" dirty="0">
                <a:solidFill>
                  <a:srgbClr val="0070C0"/>
                </a:solidFill>
              </a:rPr>
              <a:t>さわやか</a:t>
            </a:r>
            <a:r>
              <a:rPr lang="ja-JP" altLang="en-US" dirty="0" smtClean="0">
                <a:solidFill>
                  <a:srgbClr val="0070C0"/>
                </a:solidFill>
              </a:rPr>
              <a:t>な</a:t>
            </a:r>
            <a:r>
              <a:rPr lang="ja-JP" altLang="en-US" dirty="0">
                <a:solidFill>
                  <a:srgbClr val="0070C0"/>
                </a:solidFill>
              </a:rPr>
              <a:t>気持ち</a:t>
            </a:r>
            <a:r>
              <a:rPr lang="ja-JP" altLang="en-US" dirty="0"/>
              <a:t>で生きるため</a:t>
            </a:r>
            <a:r>
              <a:rPr lang="ja-JP" altLang="en-US" dirty="0" smtClean="0"/>
              <a:t>の方法</a:t>
            </a:r>
            <a:endParaRPr lang="en-US" altLang="ja-JP" dirty="0" smtClean="0"/>
          </a:p>
          <a:p>
            <a:pPr marL="0" indent="0">
              <a:buNone/>
            </a:pPr>
            <a:r>
              <a:rPr lang="ja-JP" altLang="en-US" dirty="0"/>
              <a:t>＝</a:t>
            </a:r>
            <a:r>
              <a:rPr lang="ja-JP" altLang="en-US" dirty="0" smtClean="0"/>
              <a:t>アサーションスキル</a:t>
            </a:r>
            <a:endParaRPr lang="ja-JP" altLang="en-US" dirty="0"/>
          </a:p>
          <a:p>
            <a:pPr marL="0" indent="0">
              <a:buNone/>
            </a:pPr>
            <a:r>
              <a:rPr lang="ja-JP" altLang="en-US" dirty="0"/>
              <a:t>　</a:t>
            </a:r>
            <a:endParaRPr lang="en-US" altLang="ja-JP" dirty="0" smtClean="0"/>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3</a:t>
            </a:fld>
            <a:endParaRPr kumimoji="1" lang="ja-JP" altLang="en-US"/>
          </a:p>
        </p:txBody>
      </p:sp>
      <p:pic>
        <p:nvPicPr>
          <p:cNvPr id="6" name="Picture 2" descr="ひらめいた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429000"/>
            <a:ext cx="2219323" cy="265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77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lstStyle/>
          <a:p>
            <a:r>
              <a:rPr kumimoji="1" lang="ja-JP" altLang="en-US" dirty="0" smtClean="0"/>
              <a:t>自己表現の</a:t>
            </a:r>
            <a:r>
              <a:rPr kumimoji="1" lang="en-US" altLang="ja-JP" dirty="0" smtClean="0"/>
              <a:t>3</a:t>
            </a:r>
            <a:r>
              <a:rPr kumimoji="1" lang="ja-JP" altLang="en-US" dirty="0" err="1" smtClean="0"/>
              <a:t>つの</a:t>
            </a:r>
            <a:r>
              <a:rPr kumimoji="1" lang="ja-JP" altLang="en-US" dirty="0" smtClean="0"/>
              <a:t>タイプ</a:t>
            </a:r>
            <a:endParaRPr kumimoji="1" lang="ja-JP" altLang="en-US" dirty="0"/>
          </a:p>
        </p:txBody>
      </p:sp>
      <p:sp>
        <p:nvSpPr>
          <p:cNvPr id="8" name="円/楕円 7"/>
          <p:cNvSpPr/>
          <p:nvPr/>
        </p:nvSpPr>
        <p:spPr>
          <a:xfrm>
            <a:off x="179513" y="1340768"/>
            <a:ext cx="4896544" cy="3024336"/>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a:t>
            </a:r>
            <a:r>
              <a:rPr lang="ja-JP" altLang="en-US" sz="3200" dirty="0">
                <a:solidFill>
                  <a:schemeClr val="tx1"/>
                </a:solidFill>
              </a:rPr>
              <a:t>攻撃的</a:t>
            </a:r>
            <a:r>
              <a:rPr lang="en-US" altLang="ja-JP" sz="3200" dirty="0">
                <a:solidFill>
                  <a:schemeClr val="tx1"/>
                </a:solidFill>
              </a:rPr>
              <a:t>】</a:t>
            </a:r>
          </a:p>
          <a:p>
            <a:pPr algn="ctr"/>
            <a:r>
              <a:rPr lang="ja-JP" altLang="en-US" sz="2400" spc="-300" dirty="0" smtClean="0">
                <a:solidFill>
                  <a:schemeClr val="tx1"/>
                </a:solidFill>
              </a:rPr>
              <a:t>自分</a:t>
            </a:r>
            <a:r>
              <a:rPr lang="ja-JP" altLang="en-US" sz="2400" spc="-300" dirty="0">
                <a:solidFill>
                  <a:schemeClr val="tx1"/>
                </a:solidFill>
              </a:rPr>
              <a:t>のこと</a:t>
            </a:r>
            <a:r>
              <a:rPr lang="ja-JP" altLang="en-US" sz="2400" spc="-300" dirty="0" smtClean="0">
                <a:solidFill>
                  <a:schemeClr val="tx1"/>
                </a:solidFill>
              </a:rPr>
              <a:t>ばかり主張</a:t>
            </a:r>
            <a:endParaRPr lang="en-US" altLang="ja-JP" sz="2400" spc="-300" dirty="0">
              <a:solidFill>
                <a:schemeClr val="tx1"/>
              </a:solidFill>
            </a:endParaRPr>
          </a:p>
          <a:p>
            <a:pPr algn="ctr"/>
            <a:r>
              <a:rPr lang="ja-JP" altLang="en-US" sz="2400" spc="-300" dirty="0" smtClean="0">
                <a:solidFill>
                  <a:schemeClr val="tx1"/>
                </a:solidFill>
              </a:rPr>
              <a:t>人</a:t>
            </a:r>
            <a:r>
              <a:rPr lang="ja-JP" altLang="en-US" sz="2400" spc="-300" dirty="0">
                <a:solidFill>
                  <a:schemeClr val="tx1"/>
                </a:solidFill>
              </a:rPr>
              <a:t>のせいにする</a:t>
            </a:r>
            <a:endParaRPr lang="en-US" altLang="ja-JP" sz="2400" spc="-300" dirty="0">
              <a:solidFill>
                <a:schemeClr val="tx1"/>
              </a:solidFill>
            </a:endParaRPr>
          </a:p>
          <a:p>
            <a:pPr algn="ctr"/>
            <a:r>
              <a:rPr lang="ja-JP" altLang="en-US" sz="2400" spc="-300" dirty="0" smtClean="0">
                <a:solidFill>
                  <a:schemeClr val="tx1"/>
                </a:solidFill>
              </a:rPr>
              <a:t>人を責める</a:t>
            </a:r>
            <a:endParaRPr lang="en-US" altLang="ja-JP" sz="2400" spc="-300" dirty="0" smtClean="0">
              <a:solidFill>
                <a:schemeClr val="tx1"/>
              </a:solidFill>
            </a:endParaRPr>
          </a:p>
          <a:p>
            <a:r>
              <a:rPr lang="ja-JP" altLang="en-US" sz="2800" dirty="0" smtClean="0">
                <a:solidFill>
                  <a:schemeClr val="accent2"/>
                </a:solidFill>
              </a:rPr>
              <a:t>「私</a:t>
            </a:r>
            <a:r>
              <a:rPr lang="ja-JP" altLang="en-US" sz="2800" dirty="0">
                <a:solidFill>
                  <a:schemeClr val="accent2"/>
                </a:solidFill>
              </a:rPr>
              <a:t>はＯＫ</a:t>
            </a:r>
            <a:r>
              <a:rPr lang="ja-JP" altLang="en-US" sz="2800" dirty="0" smtClean="0">
                <a:solidFill>
                  <a:schemeClr val="tx1"/>
                </a:solidFill>
              </a:rPr>
              <a:t>、</a:t>
            </a:r>
            <a:endParaRPr lang="en-US" altLang="ja-JP" sz="2800" dirty="0" smtClean="0">
              <a:solidFill>
                <a:schemeClr val="tx1"/>
              </a:solidFill>
            </a:endParaRPr>
          </a:p>
          <a:p>
            <a:pPr algn="ctr"/>
            <a:r>
              <a:rPr lang="ja-JP" altLang="en-US" sz="2800" spc="-300" dirty="0" smtClean="0">
                <a:solidFill>
                  <a:schemeClr val="tx1"/>
                </a:solidFill>
              </a:rPr>
              <a:t>あなた</a:t>
            </a:r>
            <a:r>
              <a:rPr lang="ja-JP" altLang="en-US" sz="2800" spc="-300" dirty="0">
                <a:solidFill>
                  <a:schemeClr val="tx1"/>
                </a:solidFill>
              </a:rPr>
              <a:t>は</a:t>
            </a:r>
            <a:r>
              <a:rPr lang="ja-JP" altLang="en-US" sz="2800" dirty="0">
                <a:solidFill>
                  <a:schemeClr val="tx1"/>
                </a:solidFill>
              </a:rPr>
              <a:t>ＯＫ</a:t>
            </a:r>
            <a:r>
              <a:rPr lang="ja-JP" altLang="en-US" sz="2800" spc="-300" dirty="0">
                <a:solidFill>
                  <a:schemeClr val="tx1"/>
                </a:solidFill>
              </a:rPr>
              <a:t>では</a:t>
            </a:r>
            <a:r>
              <a:rPr lang="ja-JP" altLang="en-US" sz="2800" spc="-300" dirty="0" smtClean="0">
                <a:solidFill>
                  <a:schemeClr val="tx1"/>
                </a:solidFill>
              </a:rPr>
              <a:t>ない</a:t>
            </a:r>
            <a:r>
              <a:rPr lang="ja-JP" altLang="en-US" sz="2800" dirty="0" smtClean="0">
                <a:solidFill>
                  <a:schemeClr val="tx1"/>
                </a:solidFill>
              </a:rPr>
              <a:t>」</a:t>
            </a:r>
            <a:endParaRPr lang="en-US" altLang="ja-JP" sz="2400" dirty="0">
              <a:solidFill>
                <a:schemeClr val="tx1"/>
              </a:solidFill>
            </a:endParaRPr>
          </a:p>
          <a:p>
            <a:pPr algn="ctr"/>
            <a:endParaRPr kumimoji="1" lang="ja-JP" altLang="en-US" dirty="0">
              <a:solidFill>
                <a:schemeClr val="tx1"/>
              </a:solidFill>
            </a:endParaRPr>
          </a:p>
        </p:txBody>
      </p:sp>
      <p:sp>
        <p:nvSpPr>
          <p:cNvPr id="11" name="円/楕円 10"/>
          <p:cNvSpPr/>
          <p:nvPr/>
        </p:nvSpPr>
        <p:spPr>
          <a:xfrm>
            <a:off x="4139952" y="1340768"/>
            <a:ext cx="4896544" cy="2952328"/>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spc="-150" dirty="0" smtClean="0">
                <a:solidFill>
                  <a:schemeClr val="tx1"/>
                </a:solidFill>
              </a:rPr>
              <a:t>【</a:t>
            </a:r>
            <a:r>
              <a:rPr lang="ja-JP" altLang="en-US" sz="3200" spc="-150" dirty="0" smtClean="0">
                <a:solidFill>
                  <a:schemeClr val="tx1"/>
                </a:solidFill>
              </a:rPr>
              <a:t>非主張的</a:t>
            </a:r>
            <a:r>
              <a:rPr lang="en-US" altLang="ja-JP" sz="3200" spc="-150" dirty="0" smtClean="0">
                <a:solidFill>
                  <a:schemeClr val="tx1"/>
                </a:solidFill>
              </a:rPr>
              <a:t>】</a:t>
            </a:r>
          </a:p>
          <a:p>
            <a:pPr algn="ctr"/>
            <a:r>
              <a:rPr lang="ja-JP" altLang="en-US" sz="2400" spc="-300" dirty="0" smtClean="0">
                <a:solidFill>
                  <a:schemeClr val="tx1"/>
                </a:solidFill>
              </a:rPr>
              <a:t>引っ込み思案</a:t>
            </a:r>
            <a:endParaRPr lang="en-US" altLang="ja-JP" sz="2400" spc="-300" dirty="0">
              <a:solidFill>
                <a:schemeClr val="tx1"/>
              </a:solidFill>
            </a:endParaRPr>
          </a:p>
          <a:p>
            <a:pPr algn="ctr"/>
            <a:r>
              <a:rPr lang="ja-JP" altLang="en-US" sz="2400" spc="-300" dirty="0" smtClean="0">
                <a:solidFill>
                  <a:schemeClr val="tx1"/>
                </a:solidFill>
              </a:rPr>
              <a:t>依存的　相手まかせ</a:t>
            </a:r>
            <a:endParaRPr lang="en-US" altLang="ja-JP" sz="2400" spc="-300" dirty="0" smtClean="0">
              <a:solidFill>
                <a:schemeClr val="tx1"/>
              </a:solidFill>
            </a:endParaRPr>
          </a:p>
          <a:p>
            <a:pPr algn="ctr"/>
            <a:r>
              <a:rPr lang="ja-JP" altLang="en-US" sz="2400" spc="-300" dirty="0">
                <a:solidFill>
                  <a:schemeClr val="tx1"/>
                </a:solidFill>
              </a:rPr>
              <a:t>だま</a:t>
            </a:r>
            <a:r>
              <a:rPr lang="ja-JP" altLang="en-US" sz="2400" spc="-300" dirty="0" smtClean="0">
                <a:solidFill>
                  <a:schemeClr val="tx1"/>
                </a:solidFill>
              </a:rPr>
              <a:t>る</a:t>
            </a:r>
            <a:r>
              <a:rPr lang="ja-JP" altLang="en-US" sz="2400" spc="-300" dirty="0">
                <a:solidFill>
                  <a:schemeClr val="tx1"/>
                </a:solidFill>
              </a:rPr>
              <a:t>　</a:t>
            </a:r>
            <a:r>
              <a:rPr lang="ja-JP" altLang="en-US" sz="2400" spc="-300" dirty="0" smtClean="0">
                <a:solidFill>
                  <a:schemeClr val="tx1"/>
                </a:solidFill>
              </a:rPr>
              <a:t>認めて</a:t>
            </a:r>
            <a:r>
              <a:rPr lang="ja-JP" altLang="en-US" sz="2400" spc="-300" dirty="0">
                <a:solidFill>
                  <a:schemeClr val="tx1"/>
                </a:solidFill>
              </a:rPr>
              <a:t>欲しい</a:t>
            </a:r>
            <a:endParaRPr lang="en-US" altLang="ja-JP" sz="2400" spc="-300" dirty="0">
              <a:solidFill>
                <a:schemeClr val="tx1"/>
              </a:solidFill>
            </a:endParaRPr>
          </a:p>
          <a:p>
            <a:pPr algn="ctr"/>
            <a:r>
              <a:rPr lang="ja-JP" altLang="en-US" sz="2800" dirty="0" smtClean="0">
                <a:solidFill>
                  <a:schemeClr val="tx1"/>
                </a:solidFill>
              </a:rPr>
              <a:t>「私はＯＫ</a:t>
            </a:r>
            <a:r>
              <a:rPr lang="ja-JP" altLang="en-US" sz="2800" spc="-300" dirty="0" smtClean="0">
                <a:solidFill>
                  <a:schemeClr val="tx1"/>
                </a:solidFill>
              </a:rPr>
              <a:t>では</a:t>
            </a:r>
            <a:r>
              <a:rPr lang="ja-JP" altLang="en-US" sz="2800" spc="-300" dirty="0">
                <a:solidFill>
                  <a:schemeClr val="tx1"/>
                </a:solidFill>
              </a:rPr>
              <a:t>ない</a:t>
            </a:r>
            <a:r>
              <a:rPr lang="ja-JP" altLang="en-US" sz="2800" dirty="0" smtClean="0">
                <a:solidFill>
                  <a:schemeClr val="tx1"/>
                </a:solidFill>
              </a:rPr>
              <a:t>、</a:t>
            </a:r>
            <a:endParaRPr lang="en-US" altLang="ja-JP" sz="2800" dirty="0" smtClean="0">
              <a:solidFill>
                <a:schemeClr val="tx1"/>
              </a:solidFill>
            </a:endParaRPr>
          </a:p>
          <a:p>
            <a:pPr algn="ctr"/>
            <a:r>
              <a:rPr lang="ja-JP" altLang="en-US" sz="2800" dirty="0">
                <a:solidFill>
                  <a:schemeClr val="tx1"/>
                </a:solidFill>
              </a:rPr>
              <a:t>　</a:t>
            </a:r>
            <a:r>
              <a:rPr lang="ja-JP" altLang="en-US" sz="2800" dirty="0" smtClean="0">
                <a:solidFill>
                  <a:schemeClr val="tx1"/>
                </a:solidFill>
              </a:rPr>
              <a:t>　　　</a:t>
            </a:r>
            <a:r>
              <a:rPr lang="ja-JP" altLang="en-US" sz="2800" dirty="0" smtClean="0">
                <a:solidFill>
                  <a:schemeClr val="accent2"/>
                </a:solidFill>
              </a:rPr>
              <a:t>あなたはＯＫ」</a:t>
            </a:r>
            <a:endParaRPr lang="ja-JP" altLang="en-US" sz="2400" dirty="0">
              <a:solidFill>
                <a:schemeClr val="tx1"/>
              </a:solidFill>
            </a:endParaRPr>
          </a:p>
        </p:txBody>
      </p:sp>
      <p:sp>
        <p:nvSpPr>
          <p:cNvPr id="10" name="テキスト ボックス 9"/>
          <p:cNvSpPr txBox="1"/>
          <p:nvPr/>
        </p:nvSpPr>
        <p:spPr>
          <a:xfrm>
            <a:off x="755576" y="4365104"/>
            <a:ext cx="7704856" cy="2277547"/>
          </a:xfrm>
          <a:prstGeom prst="rect">
            <a:avLst/>
          </a:prstGeom>
          <a:noFill/>
        </p:spPr>
        <p:txBody>
          <a:bodyPr wrap="square" rtlCol="0">
            <a:spAutoFit/>
          </a:bodyPr>
          <a:lstStyle/>
          <a:p>
            <a:pPr algn="ctr"/>
            <a:r>
              <a:rPr lang="en-US" altLang="ja-JP" sz="3600" dirty="0"/>
              <a:t>【</a:t>
            </a:r>
            <a:r>
              <a:rPr lang="ja-JP" altLang="en-US" sz="3600" dirty="0"/>
              <a:t>アサーティブ</a:t>
            </a:r>
            <a:r>
              <a:rPr lang="en-US" altLang="ja-JP" sz="3600" dirty="0"/>
              <a:t>】</a:t>
            </a:r>
          </a:p>
          <a:p>
            <a:pPr algn="ctr"/>
            <a:r>
              <a:rPr lang="ja-JP" altLang="en-US" sz="2800" spc="-300" dirty="0"/>
              <a:t>正直　率直　</a:t>
            </a:r>
            <a:r>
              <a:rPr lang="ja-JP" altLang="en-US" sz="2800" spc="-300" dirty="0" smtClean="0"/>
              <a:t>歩み寄り</a:t>
            </a:r>
            <a:endParaRPr lang="ja-JP" altLang="en-US" sz="2800" spc="-300" dirty="0"/>
          </a:p>
          <a:p>
            <a:pPr algn="ctr"/>
            <a:r>
              <a:rPr lang="ja-JP" altLang="en-US" sz="2800" spc="-300" dirty="0" smtClean="0"/>
              <a:t>自分</a:t>
            </a:r>
            <a:r>
              <a:rPr lang="ja-JP" altLang="en-US" sz="2800" spc="-300" dirty="0"/>
              <a:t>の責任で</a:t>
            </a:r>
            <a:r>
              <a:rPr lang="ja-JP" altLang="en-US" sz="2800" spc="-300" dirty="0" smtClean="0"/>
              <a:t>決める</a:t>
            </a:r>
            <a:endParaRPr lang="ja-JP" altLang="en-US" sz="2800" spc="-300" dirty="0"/>
          </a:p>
          <a:p>
            <a:pPr algn="ctr"/>
            <a:r>
              <a:rPr lang="ja-JP" altLang="en-US" sz="3200" dirty="0">
                <a:solidFill>
                  <a:schemeClr val="accent2"/>
                </a:solidFill>
              </a:rPr>
              <a:t>「私もＯＫ、あなたもＯＫ」</a:t>
            </a:r>
            <a:endParaRPr lang="ja-JP" altLang="en-US" sz="2800" dirty="0"/>
          </a:p>
          <a:p>
            <a:endParaRPr kumimoji="1" lang="ja-JP" altLang="en-US" dirty="0"/>
          </a:p>
        </p:txBody>
      </p:sp>
      <p:sp>
        <p:nvSpPr>
          <p:cNvPr id="13" name="下矢印 12"/>
          <p:cNvSpPr/>
          <p:nvPr/>
        </p:nvSpPr>
        <p:spPr>
          <a:xfrm>
            <a:off x="4483836" y="3177153"/>
            <a:ext cx="376196" cy="122413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26FD51B9-1E10-4ACB-848E-3EA4DAD832EF}" type="slidenum">
              <a:rPr kumimoji="1" lang="ja-JP" altLang="en-US" smtClean="0"/>
              <a:pPr/>
              <a:t>4</a:t>
            </a:fld>
            <a:endParaRPr kumimoji="1" lang="ja-JP" altLang="en-US"/>
          </a:p>
        </p:txBody>
      </p:sp>
      <p:pic>
        <p:nvPicPr>
          <p:cNvPr id="4" name="Picture 6" descr="青年のイラスト「怒った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49080"/>
            <a:ext cx="1599219" cy="20932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辛い表情の男性のイラスト（2段階）"/>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944" y="4221088"/>
            <a:ext cx="1261235" cy="202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39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575" y="274638"/>
            <a:ext cx="8808913" cy="1066130"/>
          </a:xfrm>
        </p:spPr>
        <p:txBody>
          <a:bodyPr>
            <a:normAutofit/>
          </a:bodyPr>
          <a:lstStyle/>
          <a:p>
            <a:r>
              <a:rPr lang="ja-JP" altLang="ja-JP" b="1" dirty="0" smtClean="0"/>
              <a:t>アサーティブ</a:t>
            </a:r>
            <a:r>
              <a:rPr lang="ja-JP" altLang="en-US" b="1" dirty="0" smtClean="0"/>
              <a:t>になるための３</a:t>
            </a:r>
            <a:r>
              <a:rPr lang="ja-JP" altLang="ja-JP" b="1" dirty="0" smtClean="0"/>
              <a:t>ステップ</a:t>
            </a:r>
            <a:endParaRPr lang="ja-JP" altLang="ja-JP" b="1" dirty="0"/>
          </a:p>
        </p:txBody>
      </p:sp>
      <p:sp>
        <p:nvSpPr>
          <p:cNvPr id="3" name="コンテンツ プレースホルダー 2"/>
          <p:cNvSpPr>
            <a:spLocks noGrp="1"/>
          </p:cNvSpPr>
          <p:nvPr>
            <p:ph idx="1"/>
          </p:nvPr>
        </p:nvSpPr>
        <p:spPr/>
        <p:txBody>
          <a:bodyPr/>
          <a:lstStyle/>
          <a:p>
            <a:pPr marL="0" lvl="0" indent="0">
              <a:buNone/>
            </a:pPr>
            <a:endParaRPr lang="en-US" altLang="ja-JP" dirty="0" smtClean="0"/>
          </a:p>
          <a:p>
            <a:pPr marL="0" lvl="0" indent="0">
              <a:buNone/>
            </a:pPr>
            <a:r>
              <a:rPr lang="ja-JP" altLang="en-US" dirty="0" smtClean="0"/>
              <a:t>①</a:t>
            </a:r>
            <a:r>
              <a:rPr lang="ja-JP" altLang="ja-JP" dirty="0" smtClean="0"/>
              <a:t>まず</a:t>
            </a:r>
            <a:r>
              <a:rPr lang="ja-JP" altLang="ja-JP" dirty="0"/>
              <a:t>自分の言い分だけを優先</a:t>
            </a:r>
            <a:r>
              <a:rPr lang="ja-JP" altLang="ja-JP" dirty="0" smtClean="0"/>
              <a:t>する</a:t>
            </a:r>
            <a:endParaRPr lang="en-US" altLang="ja-JP" dirty="0" smtClean="0"/>
          </a:p>
          <a:p>
            <a:pPr marL="0" lvl="0" indent="0">
              <a:buNone/>
            </a:pPr>
            <a:r>
              <a:rPr lang="ja-JP" altLang="en-US" dirty="0"/>
              <a:t>　</a:t>
            </a:r>
            <a:r>
              <a:rPr lang="ja-JP" altLang="en-US" dirty="0" smtClean="0"/>
              <a:t>　　　　　</a:t>
            </a:r>
            <a:r>
              <a:rPr lang="ja-JP" altLang="ja-JP" dirty="0" smtClean="0"/>
              <a:t>「</a:t>
            </a:r>
            <a:r>
              <a:rPr lang="ja-JP" altLang="ja-JP" dirty="0" smtClean="0">
                <a:solidFill>
                  <a:srgbClr val="FF3399"/>
                </a:solidFill>
              </a:rPr>
              <a:t>攻撃的な</a:t>
            </a:r>
            <a:r>
              <a:rPr lang="ja-JP" altLang="ja-JP" dirty="0" smtClean="0"/>
              <a:t>言い方</a:t>
            </a:r>
            <a:r>
              <a:rPr lang="ja-JP" altLang="ja-JP" dirty="0"/>
              <a:t>」を考える</a:t>
            </a:r>
          </a:p>
          <a:p>
            <a:pPr marL="0" lvl="0" indent="0">
              <a:buNone/>
            </a:pPr>
            <a:r>
              <a:rPr lang="ja-JP" altLang="en-US" dirty="0" smtClean="0"/>
              <a:t>②</a:t>
            </a:r>
            <a:r>
              <a:rPr lang="ja-JP" altLang="ja-JP" dirty="0" smtClean="0"/>
              <a:t>次</a:t>
            </a:r>
            <a:r>
              <a:rPr lang="ja-JP" altLang="ja-JP" dirty="0"/>
              <a:t>に、相手の都合だけを優先</a:t>
            </a:r>
            <a:r>
              <a:rPr lang="ja-JP" altLang="ja-JP" dirty="0" smtClean="0"/>
              <a:t>する</a:t>
            </a:r>
            <a:endParaRPr lang="en-US" altLang="ja-JP" dirty="0" smtClean="0"/>
          </a:p>
          <a:p>
            <a:pPr marL="0" lvl="0" indent="0">
              <a:buNone/>
            </a:pPr>
            <a:r>
              <a:rPr lang="ja-JP" altLang="en-US" dirty="0"/>
              <a:t>　</a:t>
            </a:r>
            <a:r>
              <a:rPr lang="ja-JP" altLang="en-US" dirty="0" smtClean="0"/>
              <a:t>　　　　　</a:t>
            </a:r>
            <a:r>
              <a:rPr lang="ja-JP" altLang="ja-JP" dirty="0" smtClean="0"/>
              <a:t>「</a:t>
            </a:r>
            <a:r>
              <a:rPr lang="ja-JP" altLang="en-US" dirty="0" smtClean="0">
                <a:solidFill>
                  <a:srgbClr val="FF3399"/>
                </a:solidFill>
              </a:rPr>
              <a:t>非</a:t>
            </a:r>
            <a:r>
              <a:rPr lang="ja-JP" altLang="en-US" dirty="0">
                <a:solidFill>
                  <a:srgbClr val="FF3399"/>
                </a:solidFill>
              </a:rPr>
              <a:t>主張的</a:t>
            </a:r>
            <a:r>
              <a:rPr lang="ja-JP" altLang="ja-JP" dirty="0" smtClean="0">
                <a:solidFill>
                  <a:srgbClr val="FF3399"/>
                </a:solidFill>
              </a:rPr>
              <a:t>な</a:t>
            </a:r>
            <a:r>
              <a:rPr lang="ja-JP" altLang="ja-JP" dirty="0" smtClean="0"/>
              <a:t>言い方</a:t>
            </a:r>
            <a:r>
              <a:rPr lang="ja-JP" altLang="ja-JP" dirty="0"/>
              <a:t>」を考える</a:t>
            </a:r>
          </a:p>
          <a:p>
            <a:pPr marL="0" lvl="0" indent="0">
              <a:buNone/>
            </a:pPr>
            <a:r>
              <a:rPr lang="ja-JP" altLang="en-US" dirty="0" smtClean="0"/>
              <a:t>③　</a:t>
            </a:r>
            <a:r>
              <a:rPr lang="ja-JP" altLang="ja-JP" dirty="0" smtClean="0"/>
              <a:t>①</a:t>
            </a:r>
            <a:r>
              <a:rPr lang="ja-JP" altLang="ja-JP" dirty="0"/>
              <a:t>と②を組み合わせて</a:t>
            </a:r>
            <a:r>
              <a:rPr lang="ja-JP" altLang="ja-JP" dirty="0" smtClean="0"/>
              <a:t>、</a:t>
            </a:r>
            <a:endParaRPr lang="en-US" altLang="ja-JP" dirty="0" smtClean="0"/>
          </a:p>
          <a:p>
            <a:pPr marL="0" lvl="0" indent="0">
              <a:buNone/>
            </a:pPr>
            <a:r>
              <a:rPr lang="ja-JP" altLang="en-US" dirty="0"/>
              <a:t>　</a:t>
            </a:r>
            <a:r>
              <a:rPr lang="ja-JP" altLang="en-US" dirty="0" smtClean="0"/>
              <a:t>　　　　　</a:t>
            </a:r>
            <a:r>
              <a:rPr lang="ja-JP" altLang="ja-JP" dirty="0" smtClean="0">
                <a:solidFill>
                  <a:srgbClr val="FF3399"/>
                </a:solidFill>
              </a:rPr>
              <a:t>バランス</a:t>
            </a:r>
            <a:r>
              <a:rPr lang="ja-JP" altLang="ja-JP" dirty="0">
                <a:solidFill>
                  <a:srgbClr val="FF3399"/>
                </a:solidFill>
              </a:rPr>
              <a:t>の良い言い方</a:t>
            </a:r>
            <a:r>
              <a:rPr lang="ja-JP" altLang="ja-JP" dirty="0"/>
              <a:t>を考える。</a:t>
            </a:r>
          </a:p>
          <a:p>
            <a:endParaRPr kumimoji="1" lang="ja-JP" altLang="en-US" dirty="0"/>
          </a:p>
        </p:txBody>
      </p:sp>
      <p:sp>
        <p:nvSpPr>
          <p:cNvPr id="4" name="AutoShape 2" descr="data:image/jpeg;base64,/9j/4AAQSkZJRgABAQAAAQABAAD/2wCEAAkGBxQSEhQUEhMVFhUXFxgWGRgUFBccFhUZFBUYGBUYFhUYHCggGBwlHBUVITEhJTUrLi4vGB8zODMsNygtLisBCgoKDg0OGhAQGzAkICYsNCwvLCwsLCwsLCwwNywsLCwsLCw0LCwsLCwsLCwsLCwsLCwsLCw0LCwsLCwsLCwsLP/AABEIAPAA0gMBIgACEQEDEQH/xAAcAAEAAgMBAQEAAAAAAAAAAAAABgcCBAUDAQj/xABSEAABAwIDBAYDCggLBwUAAAABAAIDBBEFEiEGMUFRBxMiYXGBMpGhFBYjM0JSYnKxwTRUc4KSk7PTJTVDU2OFo7K00eEkNlV0osLxFUSD0vD/xAAbAQEAAgMBAQAAAAAAAAAAAAAAAwQBAgUGB//EADcRAAIBAgMDBwsEAwAAAAAAAAABAgMRBCExBRJBExUyUXGx4RYiMzRhYmOBoaLBQlJykRQk0f/aAAwDAQACEQMRAD8AvFERAEREAREQBERAEREARFC8Z2+aJTT0ETqyoGhEZ+Cj5mSXcLfboSCsNpGUmyaLSrsXgh+Onij+vI0H1EqntpsXqCSKyvJfxpsPOSNh5S1HG3FtneIUKkgYSSGAXN9SSfNxOpUMq6WhLGlcv6bb7Dm76yI/VJd/dBXyLb/DXbqyIfWJb7XAKghE35o9QQxN+aPUFH/kPqNuRR+k6HHKab4qoif3MkaT6gbroL8sPpGH5IXXwnaKtpTeCqkt8yRxfH+i64b5WWyxC4ow6PUz9IIqy2a6WWPIjroxC46CVlzEfrDez2jmQrKhla9ocxwc1wBDmkEEHcQRoQp4yUtCFxa1M0RFsYCIiAIiIAiIgCIiAIiIAiIgCIiAL451hc6AcTwX1QLbitkrKhmFUzi3OA+qkb/JQ78l/nO0/SA3ErDdjKVzUr8TmxiR8NLIYKCMls9SNDNb0mRE/JtvPI3Olg6L47tLFDGaPDG9TTjR8jfjJzuJznW3fvPcNDZuMbKtfQ+46d5gY0ANtqHBvyZOJDjqTvJ57jUOJ7F1sBIdTveODohnB7wG9oeYCrVd5E0N1nARZzQuY4teC1w0IO8HkRwKwVYnCIiAIiID45t9Cu5shthNhrrDNJTE9uK+reboidx7tx48xxEWYycXdGGk9T9K4ViUdTEyaFwfG8XBHtB5EG4I4ELbVCdHe1Jw+oDJHf7LMbOvuiedBIOQ4Hu14K+1fpz31cqzjusIiLc0CIiAIiIAiIgCIiAIiIAiIgNHG8TZS08s8noxsLj323Ad5Nh5qusJqX4fhstdLY1tc7OCRqM/xYAOuVrcz7d9l1+lEmd1Fh7SR7qnBktvMUIzP14bwfzVEulnE+sq2wN9CBgbYbg94u7/AKcg8ioasrXZLCNzYo+lapa0CSGKQj5QLmk+IFxfwstDGekesnaWsLYWnf1V8/6ZNx5WKh6Kq6k2rXJtyPUCiLGR+UElaG5kiwivYX3rNAEW7gmEyVk7YYjb5T3kXEbOZHEncBxTG8Hmo5OrnaNfQkb8XJ4HgeYKA0kREBhKwOBB4q7OiXaA1VH1chvLTkROublzbfBuPldt+JYVSyk/RdiZp8SY35FQ0xH6zQXMPrbb85S0ZWkR1I3iXyiIrxVCIiAIiIAiIgCIiAIiIAiIgIGx3X7Qvv6NJSW+q+VzT/cefUqlxStM80sx/lHuf5OJIHqsrMwyXLU4/PxaGtv+TgcPuCqgBU6z0+ZZpn1EQlQEoWu3tm/yRu7zzQnPu0b/AHvDuXq54aNdB/8AtyAzW1hGGS1cvVQNuflOPoRjm8/YN5Xb2b2InqrPlzQQ94+FePotPoDvPqKtPCcLipoxHAwMYOW9x+c473HvKxcGrs1gEdFF1cerjq959KR3M8hyHBbmKYbHUxOimaHMdvB4HgQeBHNbRKhuGxVdfG6qbVvpw5z+ojYxhYGMcWtdKHC782UnhodFgyQDaTZ+ShlyPu+J3xcvzvovtuePbw7uYrhw17cSpHxVUYD2vdDM0fIljt2mHhva4HvVVY3hElHMYJdeMb7aSMvofEcRwWxg018ZUmKSKUb4pWSfouB+5fV41jbsd4IjB+pGPuARuIv61kuVspUGSipJDvfTwuPi6JpP2rqrplJhERAEREAREQBERAEREAREQFWU5+D2h/KO/ZuVZKd4lXzMrsXooKczSVJZ8oNbG10AJe4nl1jeShdfhNXDKyGSnIlebMAILX/VcDY+F9OKo1XmW4LI1pJA0XK15HX1kOVvInf4qa4N0Z1ElnVMjYfots+Qd1x2G+V1O8D2QpKWzo480g/lJe0/yJ0b5AKG5vYrPBNkauqsWx9TH/OTAjT6Ee93sHerF2d2IpqUh9jLMP5STW31Gbm/b3qSosXM2CIiwAgFtBp4IiA8aelZGXljQ0vdneQPScQAXHvs0epcnbDZ5tbAWaCVt3RP+a+24n5p3H/RdxFkH56sQS14LXtJa5p3tc02IWFR6LvBTTpWwrqp46mNt+u+DeBvMjR2CAN5LRb81RnFdna2KAzS05bHbU5mlzbkAFzQbga+XGy2MF87CD+DaH/lYP2TV3VytlAz3FSiNwcwQRBpG4hsbQPsXVXSWhSeoREWTAREQBERAEREAREQBERAVHgGJiGmxPEXjNI6eU67yGHLEy/K7rLyxOCqZV4Y+rnbKXTHsMiDBG4tGYBwJLhuGvJYMw5xjxjDR8YHvniHNsmV7LeByC/0l7bRYo2ojwqqYdHVUQP0S8WcDysQQuXUbU/mXo2sWEi+r4tTJGqzbenjrG0bs2YlrS8WyNe/0WnW99W+tSVUhtDg8pxl0Qac0s4kYebHODi/waAb/VKvArLB8WMcgd6JB4aEHXlotXGKJ08L4myOiLxlzsALmgntWvxIuL8LrlYTs0KSpzU2VlO+LJJHc/GMI6uRt+JBcHG/Ab0BIVxNqtpoqCNr5Q5xc7K1jLZjYXJ1IAA+8LtqtOmqkcWU8w9Bhexx4NMmQtJ5DsEX70QLBwrEGVELJozdjxmF945gjgQbjyW0o30d0T4cPgbICHEOfY7wHuLmgjhoQpIgIV0ntc5lE1jsrjWR5XEXDTkfY242JBst7C6mdtS+iq3tnbJCZGSCMMJaHZJI3sBINswN+9a23faqMNZzqg7yaNftQ17TXz1BPwNFTGNzuHWyOzvaPBrGDxKxd3S9hngdPohkIpJYSSRBUzRNufkh1wPWSpyoX0S0jm0AleLOqJJKg+Ejuz6wAfNTRdSHRRRn0mERFsahERAEREAREQBczabFhSUs1QRm6thcBzO5o8yQumuBt7S9bh1Wwb+peR4sGYe1oWHoZWpCY9ocTpBBV1ksctPK5glibG1vudsvoua4am1xvvy43FqA33KtZY/deCa6l1KHfnRNDvY5il2w1aZsPpJHG7jCwOPNzWhrj6wVBQm5XTJasUrNHG29wCYyR19EL1MIyuj/AJ+I6lneRw8Txsq72ikpZqd9XSSPjc2aOWaldYBsmcNMmQi4ddwBc3Q+N1fSiW2OwlLWskf1QbUZXZZGdkudY5c9tH8BrfRZqUd53QhUtkzfjkDgHDcQCPMXX26j2wGIdfQQ3vnjb1LwfSDouzr32APmpDZc+V0y0jK64+0OPtpOqBilldK5zWtiDSbtbmN8zgNy66jm3VG90DZogXSU0jZw0b3NbcSNHeWFy2jrmDx9+Lv+H1v6MP71Pfi7/h9b+jD+9WVDWMmjbJG4OY4XBH2eI3WXurfIxLHIR6zVG2wD42yUdXGJJGRBz2xZQ6Rwa29pCd54KVqDtHuqvhibrHSnr5TwElrQsv8AOvd3kpuq9RJOyIJpJ2QJQFfCEAUOdzBA9to+uxGji64wCOKWV0gLQWA2bcF2gPZtfvXJZVU1ZNDhlNIIqPPmlke6z6lzTfK0u9JziBqd+8aAAx/bSsFVXzv3sYRE3kerFnePazHzXKkhBFrW5W4HhZTLKxoz9QwQtY1rGANa0BrQNwDRYADlZZqJ9GGOPq6CN0pvJGTE8k6uLLZXHvLS2/fdSxdFO6uU2rOwREWTAREQBERAERRXa3bqlomSjrWPqGN7MIN3Fx9EOt6O8E34XWG0tTKTehKlFca24w6MvglqmZiCxwaHODbixBLQQDruUC2kOJspGzzV7xJO5kfUxsa2NnXg9nMNdBx39/FTPCNnqakg6tsbMob23OaCX2Hac4218FWliFwJo0es43RbL1mGMY7XKZIjy33t6nhdXoek/g/qSbmCaaI89Hl3/d7FCdk5q+OOaehp43Ur53ytjk7MrwbNPV2cA2waBryNrrs9FOOsdXV0VnR9c4VDY36ObJr17e83cPJq0oO0zeqrxLVREV0qlc4/g8+HVElZRxmWnlOepp2+m117mWIcd7iR9o9Hr4DtBT1jM8Egdpq06PZ9ZvDx3KXqJ7RbAU1U/rm5qeovfroDlcTu7Q3O8dD3qtUob2aJoVbZM6CKIVTMXoGlzxFXQMBLngiOZrWi5JBNjYDhmK86HpKpXNaZmzQZtQXxucw34tewG477KrKEo6lhST0N2s2PbndJSzyUznnM5rA18TjxPVP0B8LLx961S/SbEH5eIhhjY4/n6keS6tNtTRyehVQnxkAPqdYhe0mPUrRc1MA/+Vn+ab0kbKTXE9MIwqKljEcLMrd51Jc4ne5zjq4nmVuqM1m31BGbdf1juDYmPffzAy+1aVNtTWVovh1CS25b11S9rY2kb+yHXNuQJPcsKLbyNW0iZSPDQXOIAAuSTYAcyeCrnbDpBBDoKE5nEWdN8loOh6v5x+lu5X4SKDo+lqSH4pVumANxBD2IByB4u8RY96qOrp+rqKmPLlyTytyjcA2RwAHdYaKSVJxV2aqaeh4xR5RYf+Vmi8qhxDdN5sB4nRaGxcHQfERRTO4PqHkeTWA+1WKuRslgwo6OCnG9jBmI4vd2pD5uJXXXRgrRSKcndthERbGoREQBERAYSk5Tl32NvG2io/B8DZVYJNI1gfVPL5HSFoMpfHIHubm3i7QdPpd6vNVVtXh8+FTtloZGdXWVAjNPI27WzSA9tpGob2fK43i1oK8W1dE1FpOxjtDU+7sGE8Ni5jY5iBrldDbrGm3IZl18axlsuFTVEL9HQOIIPouIykX+cHXHiFwsP2BnYx7jWvhkmLzM2AfBHOSbNBta1yL9+i2G9HEAAYJ6nqdC6ES2jeRxcAOPd5WXPlUjF2ZaSbNDYzG30DIqetGWGRofBP8AIb1gzGN5+TYk+F+Wqle0WysFZ2zeOYasni0kaR6JzC2YD/wQo8KP/wBTrHsfpRUbgwRjQSyga3t8kbrcrcyp8Bbcspu1zBxdiNo5uufh9cQamNuZknCoj+d9YXF+djyKmyrbaEB+K4WyMfCte+RzhvbEG9oHuNnD181ZDnAAkmwGpJ3ADmujRk5RzKlWKUsj6vhKguP9J1NE8Q0rTVTucGNEZAiD3HKxrpTpq7TS/iFzpMDrq83xGp6uI6+5qU2bblI/e7w7XcQk60YiNJs3ttNvqcRTU9NeqmdG9pEOrIwWkPc+QAjsi5sL7tbb192GiDsNpQ4Bw6oaEAjeeBXSwzBKenjMUMTGsIs4WuXAixzuOrtOa2qWnZGxrI2hrGizWtFg0DcAFTqVN/UsQgo6HJqNk6N5uaSC54iJoJ8S0C68WbGUI/8AaQ+bb/apCir7ntZLc0qHCYYtIoYo/wAnG1v90KE9G+20NJD1FU18THTSFk5aTE4udctJA7JHn32VhrUZhcIjMQhj6skksyDKS43cS3dclS0nybujSa3lZkhpKpkrQ+J7XsOocxwc0+DhoVVHSzsi9shrqdpc1wHXsaNWltgJABvFt/K1+Jt05dizA4yYbUSUj9+S5fA4/SY6/wB9uSypukWSlkEGKwBjrA9dB2o3AkjM5npNFxbS57grfKwqKzyINyUHdFSRyBwuDdfJwbXb6QIcPFpuFceJ9H2H4gPdFJJ1RfrnpyDG48bx7geYGU33qMVXRLWtPwVRTvH9JnYfU1rlE6MlobqpFljbGbWQ4hC1zHASho62K/aY7jpvLb3s7j43CkSqDC+iCfOHzVgjI40wdnH1ZDlse+yt2JmUAXJsALk3JsN5PEq3Bya85FeSV8jJERbmoREQBERAFAulM2dhrj6IrYwfEg5fsKnq4m2Oz4r6V8Bdldo+N/zHsN2nw4HuJWs1eLRtB2aZ8K+ZAozsvtE5zzR1jeqrI9CDumAHxkZ3G4F9PEcbSdcuUc80XU+o1KDDIoDIYmZTK/rH6nVxABOu7duC2ZHhoLnGwAJJO4AC5JWShe3GL9d/B9O8dZID177jLTwN1ldIeHZvccvELKV3YM0sDx6OH3RjFQHOM7zTUkbfSdHGbHLyu5mp4Fp5gHj4vX1dfPTtrXZIZZCPc8RIaA1jnjOd7naDf5WWFGRUytlAIpoG9TSsPBrNDIfpOIJPefohbc34ZRflJf2DlXxmLcYyp03onn7bMpwrXxMYe3P/AIb2L0sVP7iDGtjYKyAm1gBZx1cfvKsNQDa5jCKXrWh0Zq4GvBGhY5xa+/kSu9Bs7PGM2GVrXxcIKq8jW9zJgc7B3G9lW2OnUw9753fadDFTjGpZ9RIUUcfi9fD+EYY9w+dSytlB/MIDh7Vh794W/GwVkX5Skl+1oK6Tg1wIVOL4kmRRsbd0PGZzfrQyt+1iyG3FEd0xPc2KUn1BqwZuiRIo6dtKc+hHVSfk6Oc+q7Asm4/USfEYbVu75g2Bvn1hzD1FbKEnwG8iQKF4zIx+KNZcOtSODm77ZpWkBw8OC6zsMxOcfCywUUfyuqvLNbj8I7Kxh7wCo7Bh9NDiOSlJeG013yOcXOke+XVznn0z2Rru5KrtGDhhpt5ZG1GpF1VFHEdBNSV0xw94hIZG/q98UmbMCHN3Wu3y4WVi7G7eR1buonb1FUN8bvRksNTE7jx03+O9Qmu/jCTvgj9j3/5rxxXDGzNGpbI3VkjdHMI1FiNbXUOCx06cIKWasihiqyhiJQlp3F3Iob0cbUuq43w1GlVBZsn9I3c2QeNtbdx4hTJehjJSV0YYREWwCIiAIiIAiIgK5xOMHaEXAOXDw4XG49e4XHI2JHmpUoxiH+8P9XD/ABBUnXPr9Nl2HRRz9oaZ0lLOxjnNcY3ZSw2dcC4seF7W81VkFbC+hp6OjaGy1Dc9bKCS7Kx1iwuN/SIJy7rEfOKuNVFgVIIZqyLKA5k7hfiWXPV+VrnzUFSq6dNtEOJm4QckdeGIMaGtFmtAAHIBak34ZRfXl/YOW8tGb8Movry/sHLjS6Mv4y7mc7A+sQ7To7cD/Zg75s0Lv7Vo+9I5HNN2ktPNpIPrC6uK4e2oidE8uDXW1aQHAggggkEXBAXG96I/HKz9bH+7XPwmJpwpbsnZ3fDsO3tDAzxE1KHBHXp9pKln8qSOTg0+211vR7ZTDeyM+Th96jXvSH45WfrY/wB2nvSH45WfrY/3a6EdqqOlR/UpLZeJX6iUjbN3GFh/OP8Akvo20d/MM/SP/wBVFfekPxys/Wx/u096Q/HKz9bH+7W/PPxPt8Dbm3FfuRKH7aS8I4x4lx+8LUn2rqXbnNb9Vg/7rrhe9IfjlZ+tj/dp70h+OVn62P8AdrWW1lLWo/6a7jD2ZiX+pGxVVsknxj3O8SberctLZ7WtqT82KFv6Rkd9y9fekPxys/Wx/u10MFwRlN1ha+SR0hbmdK4F3YBDR2WjTUqniMZSnSklK7fb1onwWzqlGtvzZyMT/jA99MPZL/qtha+L/wAYs76V3smb/mthT0fRQ7Dm7TX+zI57qw0dZTVjdG5xDN3xyEAk+Gp8QFd4VHbRwZ6aZtr9gu/R7X3K2dj67r6GmlJuXRMJ8Q0B3tBXodmVN6m4vgZoS3qfZkdhERdMlCIiAIiIAiIgK8xD/eH+rh/iCpOoxiH+8P8AVw/xBUnXPr9Nl2HRQVa4/F1WLSaaTwtf4uZ2T7BfzVlKB9JkWSahqBuEjoXeEtreqzvWq9SO9Br2GleO9TkvYeC0Zvwyi+vL+wct5aM34ZRfXl/YOXGfRl/GXczlYH1iHaTBERecPYhERAEREAREQBERARbHPw+Hvp5B6pGle68doPw6n74Zh6nMXsvQUPQw7Pyzyu1fWGedQ27HDm0j1hTDofkLsJp77wZm+qeS3ssoi/cfAqVdDf8AFcX5Sb9s5drZWsiPC9GXy/JN0RF2iwEREAREQBERAV7iottAw86AjxtMSpMohtvPJDjFLJFC6YmmkBjaRnLWuJeWX3uA1tx3Ldj23ot0k3Uu4sqGPjePEPCoVoveZcpvzUSJRTpRhDsOkNwCx0b2k/ODwLeJDith+21KdIDJUu4NponyE+YFh5lRfpDiq5aUS1TeoY6RkcFMHZnve8+nO8aCzQ6zBfU71GoN5mXJLU9KeXMxrvnNB9YutSZw920QvrnlNuNupdqlXVspYQXbmtDQOLiBoB6lhDs9NBPQVNUSJ6iWXscIo207yxhHztSTy8brkci5Uqk1oovuZzMBTvWjPhcmiIi8qesCIiAIiIAiIgCIiAjO0n4ZSH+jnH7P/Ir0WG034VSHumH/AEtP3LNd7Degh2PvZ5ba3rD7EYyHQ+B+xSvocH8FQnm+Y/27x9yic3ou8D9il3Q4P4Jp+90/+JlXd2VrIiwvRl8vyTRERdksBERAEREAREQFe9Jsr6WpoK9oBZE98Ul+AmDQ0nkNH+sLtQ7W08g+EY4eLQ5vkRqfUu9ieHx1ET4Zm5o3gtcO48jwI3g8LKpcU2ZrMOJ6tjqukHolnx0Q5OZ8od40+ruVPE8tHzqX9GJ77S3NSwpNraZo7Ace5rLfbZRHafaMyjPLZkTO0G77HcDfi7Ww8VFvfTTW9J2bdkyOz35WtZSDZbY6WukbUV0ZjpmkOjgd6Up4OlHBvcbX8N9BPE4l7sslxysQKFWb8/JHt0f7Muq5G19W20bdaaJ3sleOPd6+AXZ6RvwnDPy03tp3WU5AtoFB+kj47Df+Yk/w71dxVONPCVIx/a+4vYf0kUus80RF85PQBERAEREAREQBERARvan4+j+tKP7P/RZLYxmk62rw+O+XNNIL2vb4B53eSmUWxkI9J8h82gf3V6bZ+FqVsPFx0z72ec2pSlKvddRAak2Y4/RP2FTLohZbCaUflj66iU/esMf2RjZTzPje8FsT3WdYg5WE20AK2eitlsKpPquPrlefvXbwGHqUZSU+JXoU3CLv1r8krREXTJQiIgCIiAIiIAiIgPH3JHmz5GZvnZRm9drr2REAUI6RoyZsOIBIFQ+5ANh8BJvPBTdfCFFXpcrSlTva6a/s3pz3JKXUQO6XU8yjkmUcl5ryZ+L9vidHnH3fr4EDul1PMo5JlHJPJn4v2+I5x936+BA7pdTzKOSZRyTyZ+L9viOcfd+vgQO6XU8yjkmUck8mfi/b4jnH3fr4EDul1PMo5JlHJPJn4v2+I5x936+BUu0lP1k1CzO9maoLc0Tyx4vE++V41adLeBK7o2KpOImcebqqck+edTmSnY4tLmtJaczSQCWmxF28jYkX7yvSy6+E2e8PSVPfv8rfkrVMSpyvYrPHtlYoqaokjnq48kMr7CrmLDljcbOa5xu021ClPRu22GUelvggfWSb+1SCeBr2uY9oc1wLXNIuHNcLEEcQQV8paZkTGxxtDGNAa1rRYNA3AAbgr1Om4vN3IJzUloeqIilIwiI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4" descr="data:image/jpeg;base64,/9j/4AAQSkZJRgABAQAAAQABAAD/2wCEAAkGBxQSEhQUEhMVFhUXFxgWGRgUFBccFhUZFBUYGBUYFhUYHCggGBwlHBUVITEhJTUrLi4vGB8zODMsNygtLisBCgoKDg0OGhAQGzAkICYsNCwvLCwsLCwsLCwwNywsLCwsLCw0LCwsLCwsLCwsLCwsLCwsLCw0LCwsLCwsLCwsLP/AABEIAPAA0gMBIgACEQEDEQH/xAAcAAEAAgMBAQEAAAAAAAAAAAAABgcCBAUDAQj/xABSEAABAwIDBAYDCggLBwUAAAABAAIDBBEFEiEGMUFRBxMiYXGBMpGhFBYjM0JSYnKxwTRUc4KSk7PTJTVDU2OFo7K00eEkNlV0osLxFUSD0vD/xAAbAQEAAgMBAQAAAAAAAAAAAAAAAwQBAgUGB//EADcRAAIBAgMDBwsEAwAAAAAAAAABAgMRBCExBRJBExUyUXGx4RYiMzRhYmOBoaLBQlJykRQk0f/aAAwDAQACEQMRAD8AvFERAEREAREQBERAEREARFC8Z2+aJTT0ETqyoGhEZ+Cj5mSXcLfboSCsNpGUmyaLSrsXgh+Onij+vI0H1EqntpsXqCSKyvJfxpsPOSNh5S1HG3FtneIUKkgYSSGAXN9SSfNxOpUMq6WhLGlcv6bb7Dm76yI/VJd/dBXyLb/DXbqyIfWJb7XAKghE35o9QQxN+aPUFH/kPqNuRR+k6HHKab4qoif3MkaT6gbroL8sPpGH5IXXwnaKtpTeCqkt8yRxfH+i64b5WWyxC4ow6PUz9IIqy2a6WWPIjroxC46CVlzEfrDez2jmQrKhla9ocxwc1wBDmkEEHcQRoQp4yUtCFxa1M0RFsYCIiAIiIAiIgCIiAIiIAiIgCIiAL451hc6AcTwX1QLbitkrKhmFUzi3OA+qkb/JQ78l/nO0/SA3ErDdjKVzUr8TmxiR8NLIYKCMls9SNDNb0mRE/JtvPI3Olg6L47tLFDGaPDG9TTjR8jfjJzuJznW3fvPcNDZuMbKtfQ+46d5gY0ANtqHBvyZOJDjqTvJ57jUOJ7F1sBIdTveODohnB7wG9oeYCrVd5E0N1nARZzQuY4teC1w0IO8HkRwKwVYnCIiAIiID45t9Cu5shthNhrrDNJTE9uK+reboidx7tx48xxEWYycXdGGk9T9K4ViUdTEyaFwfG8XBHtB5EG4I4ELbVCdHe1Jw+oDJHf7LMbOvuiedBIOQ4Hu14K+1fpz31cqzjusIiLc0CIiAIiIAiIgCIiAIiIAiIgNHG8TZS08s8noxsLj323Ad5Nh5qusJqX4fhstdLY1tc7OCRqM/xYAOuVrcz7d9l1+lEmd1Fh7SR7qnBktvMUIzP14bwfzVEulnE+sq2wN9CBgbYbg94u7/AKcg8ioasrXZLCNzYo+lapa0CSGKQj5QLmk+IFxfwstDGekesnaWsLYWnf1V8/6ZNx5WKh6Kq6k2rXJtyPUCiLGR+UElaG5kiwivYX3rNAEW7gmEyVk7YYjb5T3kXEbOZHEncBxTG8Hmo5OrnaNfQkb8XJ4HgeYKA0kREBhKwOBB4q7OiXaA1VH1chvLTkROublzbfBuPldt+JYVSyk/RdiZp8SY35FQ0xH6zQXMPrbb85S0ZWkR1I3iXyiIrxVCIiAIiIAiIgCIiAIiIAiIgIGx3X7Qvv6NJSW+q+VzT/cefUqlxStM80sx/lHuf5OJIHqsrMwyXLU4/PxaGtv+TgcPuCqgBU6z0+ZZpn1EQlQEoWu3tm/yRu7zzQnPu0b/AHvDuXq54aNdB/8AtyAzW1hGGS1cvVQNuflOPoRjm8/YN5Xb2b2InqrPlzQQ94+FePotPoDvPqKtPCcLipoxHAwMYOW9x+c473HvKxcGrs1gEdFF1cerjq959KR3M8hyHBbmKYbHUxOimaHMdvB4HgQeBHNbRKhuGxVdfG6qbVvpw5z+ojYxhYGMcWtdKHC782UnhodFgyQDaTZ+ShlyPu+J3xcvzvovtuePbw7uYrhw17cSpHxVUYD2vdDM0fIljt2mHhva4HvVVY3hElHMYJdeMb7aSMvofEcRwWxg018ZUmKSKUb4pWSfouB+5fV41jbsd4IjB+pGPuARuIv61kuVspUGSipJDvfTwuPi6JpP2rqrplJhERAEREAREQBERAEREAREQFWU5+D2h/KO/ZuVZKd4lXzMrsXooKczSVJZ8oNbG10AJe4nl1jeShdfhNXDKyGSnIlebMAILX/VcDY+F9OKo1XmW4LI1pJA0XK15HX1kOVvInf4qa4N0Z1ElnVMjYfots+Qd1x2G+V1O8D2QpKWzo480g/lJe0/yJ0b5AKG5vYrPBNkauqsWx9TH/OTAjT6Ee93sHerF2d2IpqUh9jLMP5STW31Gbm/b3qSosXM2CIiwAgFtBp4IiA8aelZGXljQ0vdneQPScQAXHvs0epcnbDZ5tbAWaCVt3RP+a+24n5p3H/RdxFkH56sQS14LXtJa5p3tc02IWFR6LvBTTpWwrqp46mNt+u+DeBvMjR2CAN5LRb81RnFdna2KAzS05bHbU5mlzbkAFzQbga+XGy2MF87CD+DaH/lYP2TV3VytlAz3FSiNwcwQRBpG4hsbQPsXVXSWhSeoREWTAREQBERAEREAREQBERAVHgGJiGmxPEXjNI6eU67yGHLEy/K7rLyxOCqZV4Y+rnbKXTHsMiDBG4tGYBwJLhuGvJYMw5xjxjDR8YHvniHNsmV7LeByC/0l7bRYo2ojwqqYdHVUQP0S8WcDysQQuXUbU/mXo2sWEi+r4tTJGqzbenjrG0bs2YlrS8WyNe/0WnW99W+tSVUhtDg8pxl0Qac0s4kYebHODi/waAb/VKvArLB8WMcgd6JB4aEHXlotXGKJ08L4myOiLxlzsALmgntWvxIuL8LrlYTs0KSpzU2VlO+LJJHc/GMI6uRt+JBcHG/Ab0BIVxNqtpoqCNr5Q5xc7K1jLZjYXJ1IAA+8LtqtOmqkcWU8w9Bhexx4NMmQtJ5DsEX70QLBwrEGVELJozdjxmF945gjgQbjyW0o30d0T4cPgbICHEOfY7wHuLmgjhoQpIgIV0ntc5lE1jsrjWR5XEXDTkfY242JBst7C6mdtS+iq3tnbJCZGSCMMJaHZJI3sBINswN+9a23faqMNZzqg7yaNftQ17TXz1BPwNFTGNzuHWyOzvaPBrGDxKxd3S9hngdPohkIpJYSSRBUzRNufkh1wPWSpyoX0S0jm0AleLOqJJKg+Ejuz6wAfNTRdSHRRRn0mERFsahERAEREAREQBczabFhSUs1QRm6thcBzO5o8yQumuBt7S9bh1Wwb+peR4sGYe1oWHoZWpCY9ocTpBBV1ksctPK5glibG1vudsvoua4am1xvvy43FqA33KtZY/deCa6l1KHfnRNDvY5il2w1aZsPpJHG7jCwOPNzWhrj6wVBQm5XTJasUrNHG29wCYyR19EL1MIyuj/AJ+I6lneRw8Txsq72ikpZqd9XSSPjc2aOWaldYBsmcNMmQi4ddwBc3Q+N1fSiW2OwlLWskf1QbUZXZZGdkudY5c9tH8BrfRZqUd53QhUtkzfjkDgHDcQCPMXX26j2wGIdfQQ3vnjb1LwfSDouzr32APmpDZc+V0y0jK64+0OPtpOqBilldK5zWtiDSbtbmN8zgNy66jm3VG90DZogXSU0jZw0b3NbcSNHeWFy2jrmDx9+Lv+H1v6MP71Pfi7/h9b+jD+9WVDWMmjbJG4OY4XBH2eI3WXurfIxLHIR6zVG2wD42yUdXGJJGRBz2xZQ6Rwa29pCd54KVqDtHuqvhibrHSnr5TwElrQsv8AOvd3kpuq9RJOyIJpJ2QJQFfCEAUOdzBA9to+uxGji64wCOKWV0gLQWA2bcF2gPZtfvXJZVU1ZNDhlNIIqPPmlke6z6lzTfK0u9JziBqd+8aAAx/bSsFVXzv3sYRE3kerFnePazHzXKkhBFrW5W4HhZTLKxoz9QwQtY1rGANa0BrQNwDRYADlZZqJ9GGOPq6CN0pvJGTE8k6uLLZXHvLS2/fdSxdFO6uU2rOwREWTAREQBERAERRXa3bqlomSjrWPqGN7MIN3Fx9EOt6O8E34XWG0tTKTehKlFca24w6MvglqmZiCxwaHODbixBLQQDruUC2kOJspGzzV7xJO5kfUxsa2NnXg9nMNdBx39/FTPCNnqakg6tsbMob23OaCX2Hac4218FWliFwJo0es43RbL1mGMY7XKZIjy33t6nhdXoek/g/qSbmCaaI89Hl3/d7FCdk5q+OOaehp43Ur53ytjk7MrwbNPV2cA2waBryNrrs9FOOsdXV0VnR9c4VDY36ObJr17e83cPJq0oO0zeqrxLVREV0qlc4/g8+HVElZRxmWnlOepp2+m117mWIcd7iR9o9Hr4DtBT1jM8Egdpq06PZ9ZvDx3KXqJ7RbAU1U/rm5qeovfroDlcTu7Q3O8dD3qtUob2aJoVbZM6CKIVTMXoGlzxFXQMBLngiOZrWi5JBNjYDhmK86HpKpXNaZmzQZtQXxucw34tewG477KrKEo6lhST0N2s2PbndJSzyUznnM5rA18TjxPVP0B8LLx961S/SbEH5eIhhjY4/n6keS6tNtTRyehVQnxkAPqdYhe0mPUrRc1MA/+Vn+ab0kbKTXE9MIwqKljEcLMrd51Jc4ne5zjq4nmVuqM1m31BGbdf1juDYmPffzAy+1aVNtTWVovh1CS25b11S9rY2kb+yHXNuQJPcsKLbyNW0iZSPDQXOIAAuSTYAcyeCrnbDpBBDoKE5nEWdN8loOh6v5x+lu5X4SKDo+lqSH4pVumANxBD2IByB4u8RY96qOrp+rqKmPLlyTytyjcA2RwAHdYaKSVJxV2aqaeh4xR5RYf+Vmi8qhxDdN5sB4nRaGxcHQfERRTO4PqHkeTWA+1WKuRslgwo6OCnG9jBmI4vd2pD5uJXXXRgrRSKcndthERbGoREQBERAYSk5Tl32NvG2io/B8DZVYJNI1gfVPL5HSFoMpfHIHubm3i7QdPpd6vNVVtXh8+FTtloZGdXWVAjNPI27WzSA9tpGob2fK43i1oK8W1dE1FpOxjtDU+7sGE8Ni5jY5iBrldDbrGm3IZl18axlsuFTVEL9HQOIIPouIykX+cHXHiFwsP2BnYx7jWvhkmLzM2AfBHOSbNBta1yL9+i2G9HEAAYJ6nqdC6ES2jeRxcAOPd5WXPlUjF2ZaSbNDYzG30DIqetGWGRofBP8AIb1gzGN5+TYk+F+Wqle0WysFZ2zeOYasni0kaR6JzC2YD/wQo8KP/wBTrHsfpRUbgwRjQSyga3t8kbrcrcyp8Bbcspu1zBxdiNo5uufh9cQamNuZknCoj+d9YXF+djyKmyrbaEB+K4WyMfCte+RzhvbEG9oHuNnD181ZDnAAkmwGpJ3ADmujRk5RzKlWKUsj6vhKguP9J1NE8Q0rTVTucGNEZAiD3HKxrpTpq7TS/iFzpMDrq83xGp6uI6+5qU2bblI/e7w7XcQk60YiNJs3ttNvqcRTU9NeqmdG9pEOrIwWkPc+QAjsi5sL7tbb192GiDsNpQ4Bw6oaEAjeeBXSwzBKenjMUMTGsIs4WuXAixzuOrtOa2qWnZGxrI2hrGizWtFg0DcAFTqVN/UsQgo6HJqNk6N5uaSC54iJoJ8S0C68WbGUI/8AaQ+bb/apCir7ntZLc0qHCYYtIoYo/wAnG1v90KE9G+20NJD1FU18THTSFk5aTE4udctJA7JHn32VhrUZhcIjMQhj6skksyDKS43cS3dclS0nybujSa3lZkhpKpkrQ+J7XsOocxwc0+DhoVVHSzsi9shrqdpc1wHXsaNWltgJABvFt/K1+Jt05dizA4yYbUSUj9+S5fA4/SY6/wB9uSypukWSlkEGKwBjrA9dB2o3AkjM5npNFxbS57grfKwqKzyINyUHdFSRyBwuDdfJwbXb6QIcPFpuFceJ9H2H4gPdFJJ1RfrnpyDG48bx7geYGU33qMVXRLWtPwVRTvH9JnYfU1rlE6MlobqpFljbGbWQ4hC1zHASho62K/aY7jpvLb3s7j43CkSqDC+iCfOHzVgjI40wdnH1ZDlse+yt2JmUAXJsALk3JsN5PEq3Bya85FeSV8jJERbmoREQBERAFAulM2dhrj6IrYwfEg5fsKnq4m2Oz4r6V8Bdldo+N/zHsN2nw4HuJWs1eLRtB2aZ8K+ZAozsvtE5zzR1jeqrI9CDumAHxkZ3G4F9PEcbSdcuUc80XU+o1KDDIoDIYmZTK/rH6nVxABOu7duC2ZHhoLnGwAJJO4AC5JWShe3GL9d/B9O8dZID177jLTwN1ldIeHZvccvELKV3YM0sDx6OH3RjFQHOM7zTUkbfSdHGbHLyu5mp4Fp5gHj4vX1dfPTtrXZIZZCPc8RIaA1jnjOd7naDf5WWFGRUytlAIpoG9TSsPBrNDIfpOIJPefohbc34ZRflJf2DlXxmLcYyp03onn7bMpwrXxMYe3P/AIb2L0sVP7iDGtjYKyAm1gBZx1cfvKsNQDa5jCKXrWh0Zq4GvBGhY5xa+/kSu9Bs7PGM2GVrXxcIKq8jW9zJgc7B3G9lW2OnUw9753fadDFTjGpZ9RIUUcfi9fD+EYY9w+dSytlB/MIDh7Vh794W/GwVkX5Skl+1oK6Tg1wIVOL4kmRRsbd0PGZzfrQyt+1iyG3FEd0xPc2KUn1BqwZuiRIo6dtKc+hHVSfk6Oc+q7Asm4/USfEYbVu75g2Bvn1hzD1FbKEnwG8iQKF4zIx+KNZcOtSODm77ZpWkBw8OC6zsMxOcfCywUUfyuqvLNbj8I7Kxh7wCo7Bh9NDiOSlJeG013yOcXOke+XVznn0z2Rru5KrtGDhhpt5ZG1GpF1VFHEdBNSV0xw94hIZG/q98UmbMCHN3Wu3y4WVi7G7eR1buonb1FUN8bvRksNTE7jx03+O9Qmu/jCTvgj9j3/5rxxXDGzNGpbI3VkjdHMI1FiNbXUOCx06cIKWasihiqyhiJQlp3F3Iob0cbUuq43w1GlVBZsn9I3c2QeNtbdx4hTJehjJSV0YYREWwCIiAIiIAiIgK5xOMHaEXAOXDw4XG49e4XHI2JHmpUoxiH+8P9XD/ABBUnXPr9Nl2HRRz9oaZ0lLOxjnNcY3ZSw2dcC4seF7W81VkFbC+hp6OjaGy1Dc9bKCS7Kx1iwuN/SIJy7rEfOKuNVFgVIIZqyLKA5k7hfiWXPV+VrnzUFSq6dNtEOJm4QckdeGIMaGtFmtAAHIBak34ZRfXl/YOW8tGb8Movry/sHLjS6Mv4y7mc7A+sQ7To7cD/Zg75s0Lv7Vo+9I5HNN2ktPNpIPrC6uK4e2oidE8uDXW1aQHAggggkEXBAXG96I/HKz9bH+7XPwmJpwpbsnZ3fDsO3tDAzxE1KHBHXp9pKln8qSOTg0+211vR7ZTDeyM+Th96jXvSH45WfrY/wB2nvSH45WfrY/3a6EdqqOlR/UpLZeJX6iUjbN3GFh/OP8Akvo20d/MM/SP/wBVFfekPxys/Wx/u096Q/HKz9bH+7W/PPxPt8Dbm3FfuRKH7aS8I4x4lx+8LUn2rqXbnNb9Vg/7rrhe9IfjlZ+tj/dp70h+OVn62P8AdrWW1lLWo/6a7jD2ZiX+pGxVVsknxj3O8SberctLZ7WtqT82KFv6Rkd9y9fekPxys/Wx/u10MFwRlN1ha+SR0hbmdK4F3YBDR2WjTUqniMZSnSklK7fb1onwWzqlGtvzZyMT/jA99MPZL/qtha+L/wAYs76V3smb/mthT0fRQ7Dm7TX+zI57qw0dZTVjdG5xDN3xyEAk+Gp8QFd4VHbRwZ6aZtr9gu/R7X3K2dj67r6GmlJuXRMJ8Q0B3tBXodmVN6m4vgZoS3qfZkdhERdMlCIiAIiIAiIgK8xD/eH+rh/iCpOoxiH+8P8AVw/xBUnXPr9Nl2HRQVa4/F1WLSaaTwtf4uZ2T7BfzVlKB9JkWSahqBuEjoXeEtreqzvWq9SO9Br2GleO9TkvYeC0Zvwyi+vL+wct5aM34ZRfXl/YOXGfRl/GXczlYH1iHaTBERecPYhERAEREAREQBERARbHPw+Hvp5B6pGle68doPw6n74Zh6nMXsvQUPQw7Pyzyu1fWGedQ27HDm0j1hTDofkLsJp77wZm+qeS3ssoi/cfAqVdDf8AFcX5Sb9s5drZWsiPC9GXy/JN0RF2iwEREAREQBERAV7iottAw86AjxtMSpMohtvPJDjFLJFC6YmmkBjaRnLWuJeWX3uA1tx3Ldj23ot0k3Uu4sqGPjePEPCoVoveZcpvzUSJRTpRhDsOkNwCx0b2k/ODwLeJDith+21KdIDJUu4NponyE+YFh5lRfpDiq5aUS1TeoY6RkcFMHZnve8+nO8aCzQ6zBfU71GoN5mXJLU9KeXMxrvnNB9YutSZw920QvrnlNuNupdqlXVspYQXbmtDQOLiBoB6lhDs9NBPQVNUSJ6iWXscIo207yxhHztSTy8brkci5Uqk1oovuZzMBTvWjPhcmiIi8qesCIiAIiIAiIgCIiAjO0n4ZSH+jnH7P/Ir0WG034VSHumH/AEtP3LNd7Degh2PvZ5ba3rD7EYyHQ+B+xSvocH8FQnm+Y/27x9yic3ou8D9il3Q4P4Jp+90/+JlXd2VrIiwvRl8vyTRERdksBERAEREAREQFe9Jsr6WpoK9oBZE98Ul+AmDQ0nkNH+sLtQ7W08g+EY4eLQ5vkRqfUu9ieHx1ET4Zm5o3gtcO48jwI3g8LKpcU2ZrMOJ6tjqukHolnx0Q5OZ8od40+ruVPE8tHzqX9GJ77S3NSwpNraZo7Ace5rLfbZRHafaMyjPLZkTO0G77HcDfi7Ww8VFvfTTW9J2bdkyOz35WtZSDZbY6WukbUV0ZjpmkOjgd6Up4OlHBvcbX8N9BPE4l7sslxysQKFWb8/JHt0f7Muq5G19W20bdaaJ3sleOPd6+AXZ6RvwnDPy03tp3WU5AtoFB+kj47Df+Yk/w71dxVONPCVIx/a+4vYf0kUus80RF85PQBERAEREAREQBERARvan4+j+tKP7P/RZLYxmk62rw+O+XNNIL2vb4B53eSmUWxkI9J8h82gf3V6bZ+FqVsPFx0z72ec2pSlKvddRAak2Y4/RP2FTLohZbCaUflj66iU/esMf2RjZTzPje8FsT3WdYg5WE20AK2eitlsKpPquPrlefvXbwGHqUZSU+JXoU3CLv1r8krREXTJQiIgCIiAIiIAiIgPH3JHmz5GZvnZRm9drr2REAUI6RoyZsOIBIFQ+5ANh8BJvPBTdfCFFXpcrSlTva6a/s3pz3JKXUQO6XU8yjkmUcl5ryZ+L9vidHnH3fr4EDul1PMo5JlHJPJn4v2+I5x936+BA7pdTzKOSZRyTyZ+L9viOcfd+vgQO6XU8yjkmUck8mfi/b4jnH3fr4EDul1PMo5JlHJPJn4v2+I5x936+BUu0lP1k1CzO9maoLc0Tyx4vE++V41adLeBK7o2KpOImcebqqck+edTmSnY4tLmtJaczSQCWmxF28jYkX7yvSy6+E2e8PSVPfv8rfkrVMSpyvYrPHtlYoqaokjnq48kMr7CrmLDljcbOa5xu021ClPRu22GUelvggfWSb+1SCeBr2uY9oc1wLXNIuHNcLEEcQQV8paZkTGxxtDGNAa1rRYNA3AAbgr1Om4vN3IJzUloeqIilIwiI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スライド番号プレースホルダー 5"/>
          <p:cNvSpPr>
            <a:spLocks noGrp="1"/>
          </p:cNvSpPr>
          <p:nvPr>
            <p:ph type="sldNum" sz="quarter" idx="12"/>
          </p:nvPr>
        </p:nvSpPr>
        <p:spPr/>
        <p:txBody>
          <a:bodyPr/>
          <a:lstStyle/>
          <a:p>
            <a:fld id="{26FD51B9-1E10-4ACB-848E-3EA4DAD832EF}" type="slidenum">
              <a:rPr kumimoji="1" lang="ja-JP" altLang="en-US" smtClean="0"/>
              <a:pPr/>
              <a:t>5</a:t>
            </a:fld>
            <a:endParaRPr kumimoji="1" lang="ja-JP" altLang="en-US"/>
          </a:p>
        </p:txBody>
      </p:sp>
      <p:pic>
        <p:nvPicPr>
          <p:cNvPr id="2054" name="Picture 6" descr="女医・薬剤師のイラスト（職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700808"/>
            <a:ext cx="1426967" cy="241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484784"/>
            <a:ext cx="8229600" cy="1791222"/>
          </a:xfrm>
        </p:spPr>
        <p:txBody>
          <a:bodyPr>
            <a:normAutofit/>
          </a:bodyPr>
          <a:lstStyle/>
          <a:p>
            <a:pPr marL="0" indent="0">
              <a:buNone/>
            </a:pPr>
            <a:r>
              <a:rPr lang="ja-JP" altLang="en-US" dirty="0" smtClean="0"/>
              <a:t>友人に無理なことばかり頼まれます。しかも頼むのはいつも直前なのです。</a:t>
            </a:r>
            <a:endParaRPr lang="en-US" altLang="ja-JP" dirty="0" smtClean="0"/>
          </a:p>
          <a:p>
            <a:pPr marL="0" indent="0">
              <a:buNone/>
            </a:pPr>
            <a:r>
              <a:rPr lang="ja-JP" altLang="en-US" dirty="0" smtClean="0"/>
              <a:t>どうしたらよいでしょう・・・</a:t>
            </a:r>
            <a:endParaRPr lang="en-US" altLang="ja-JP" dirty="0" smtClean="0"/>
          </a:p>
          <a:p>
            <a:pPr marL="0" indent="0">
              <a:buNone/>
            </a:pPr>
            <a:endParaRPr lang="en-US" altLang="ja-JP" dirty="0"/>
          </a:p>
        </p:txBody>
      </p:sp>
      <p:sp>
        <p:nvSpPr>
          <p:cNvPr id="2" name="タイトル 1"/>
          <p:cNvSpPr>
            <a:spLocks noGrp="1"/>
          </p:cNvSpPr>
          <p:nvPr>
            <p:ph type="title"/>
          </p:nvPr>
        </p:nvSpPr>
        <p:spPr/>
        <p:txBody>
          <a:bodyPr/>
          <a:lstStyle/>
          <a:p>
            <a:r>
              <a:rPr lang="ja-JP" altLang="ja-JP" dirty="0" smtClean="0"/>
              <a:t>例</a:t>
            </a:r>
            <a:r>
              <a:rPr lang="en-US" altLang="ja-JP" dirty="0" smtClean="0"/>
              <a:t> 1</a:t>
            </a:r>
            <a:endParaRPr kumimoji="1" lang="ja-JP" altLang="en-US" dirty="0"/>
          </a:p>
        </p:txBody>
      </p:sp>
      <p:sp>
        <p:nvSpPr>
          <p:cNvPr id="5" name="スライド番号プレースホルダー 4"/>
          <p:cNvSpPr>
            <a:spLocks noGrp="1"/>
          </p:cNvSpPr>
          <p:nvPr>
            <p:ph type="sldNum" sz="quarter" idx="12"/>
          </p:nvPr>
        </p:nvSpPr>
        <p:spPr/>
        <p:txBody>
          <a:bodyPr/>
          <a:lstStyle/>
          <a:p>
            <a:fld id="{26FD51B9-1E10-4ACB-848E-3EA4DAD832EF}" type="slidenum">
              <a:rPr kumimoji="1" lang="ja-JP" altLang="en-US" smtClean="0"/>
              <a:pPr/>
              <a:t>6</a:t>
            </a:fld>
            <a:endParaRPr kumimoji="1" lang="ja-JP" altLang="en-US" dirty="0"/>
          </a:p>
        </p:txBody>
      </p:sp>
      <p:pic>
        <p:nvPicPr>
          <p:cNvPr id="2052" name="Picture 4" descr="おしゃべりな女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36" y="4130036"/>
            <a:ext cx="2218556" cy="2218556"/>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6300192" y="4365104"/>
            <a:ext cx="2448272" cy="1026901"/>
          </a:xfrm>
          <a:prstGeom prst="wedgeRoundRectCallout">
            <a:avLst>
              <a:gd name="adj1" fmla="val -62605"/>
              <a:gd name="adj2" fmla="val 4200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子どもを預かってもらえない</a:t>
            </a:r>
            <a:r>
              <a:rPr lang="ja-JP" altLang="en-US" sz="2400" dirty="0" smtClean="0">
                <a:solidFill>
                  <a:schemeClr val="tx1"/>
                </a:solidFill>
              </a:rPr>
              <a:t>？</a:t>
            </a:r>
            <a:endParaRPr lang="ja-JP" altLang="en-US" sz="2400" dirty="0">
              <a:solidFill>
                <a:schemeClr val="tx1"/>
              </a:solidFill>
            </a:endParaRPr>
          </a:p>
        </p:txBody>
      </p:sp>
      <p:sp>
        <p:nvSpPr>
          <p:cNvPr id="14" name="角丸四角形吹き出し 13"/>
          <p:cNvSpPr/>
          <p:nvPr/>
        </p:nvSpPr>
        <p:spPr>
          <a:xfrm>
            <a:off x="6316996" y="2948358"/>
            <a:ext cx="2431468" cy="1181678"/>
          </a:xfrm>
          <a:prstGeom prst="wedgeRoundRectCallout">
            <a:avLst>
              <a:gd name="adj1" fmla="val -57383"/>
              <a:gd name="adj2" fmla="val 7235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代わりに買物</a:t>
            </a:r>
            <a:r>
              <a:rPr lang="ja-JP" altLang="en-US" sz="2400" dirty="0" smtClean="0">
                <a:solidFill>
                  <a:schemeClr val="tx1"/>
                </a:solidFill>
              </a:rPr>
              <a:t>を</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してきて</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もらえない？</a:t>
            </a:r>
            <a:endParaRPr lang="ja-JP" altLang="en-US" sz="2400" dirty="0">
              <a:solidFill>
                <a:schemeClr val="tx1"/>
              </a:solidFill>
            </a:endParaRPr>
          </a:p>
        </p:txBody>
      </p:sp>
      <p:pic>
        <p:nvPicPr>
          <p:cNvPr id="2062" name="Picture 14" descr="女性のイラスト「閃いた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959760"/>
            <a:ext cx="2088232" cy="255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434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攻撃的</a:t>
            </a:r>
            <a:r>
              <a:rPr lang="ja-JP" altLang="en-US" dirty="0"/>
              <a:t>な</a:t>
            </a:r>
            <a:r>
              <a:rPr lang="ja-JP" altLang="ja-JP" dirty="0" smtClean="0"/>
              <a:t>言い方</a:t>
            </a:r>
            <a:endParaRPr kumimoji="1" lang="ja-JP" altLang="en-US" dirty="0"/>
          </a:p>
        </p:txBody>
      </p:sp>
      <p:sp>
        <p:nvSpPr>
          <p:cNvPr id="3" name="コンテンツ プレースホルダー 2"/>
          <p:cNvSpPr>
            <a:spLocks noGrp="1"/>
          </p:cNvSpPr>
          <p:nvPr>
            <p:ph idx="1"/>
          </p:nvPr>
        </p:nvSpPr>
        <p:spPr>
          <a:xfrm>
            <a:off x="457200" y="1600201"/>
            <a:ext cx="8229600" cy="1144724"/>
          </a:xfrm>
        </p:spPr>
        <p:txBody>
          <a:bodyPr>
            <a:normAutofit/>
          </a:bodyPr>
          <a:lstStyle/>
          <a:p>
            <a:pPr marL="0" indent="0">
              <a:buNone/>
            </a:pPr>
            <a:r>
              <a:rPr lang="ja-JP" altLang="ja-JP" dirty="0"/>
              <a:t>相手の気持ちは考えず</a:t>
            </a:r>
            <a:r>
              <a:rPr lang="ja-JP" altLang="ja-JP" dirty="0" smtClean="0"/>
              <a:t>、</a:t>
            </a:r>
            <a:r>
              <a:rPr lang="en-US" altLang="ja-JP" dirty="0"/>
              <a:t/>
            </a:r>
            <a:br>
              <a:rPr lang="en-US" altLang="ja-JP" dirty="0"/>
            </a:br>
            <a:r>
              <a:rPr lang="ja-JP" altLang="ja-JP" dirty="0" smtClean="0">
                <a:solidFill>
                  <a:srgbClr val="FF3399"/>
                </a:solidFill>
              </a:rPr>
              <a:t>自分</a:t>
            </a:r>
            <a:r>
              <a:rPr lang="ja-JP" altLang="ja-JP" dirty="0">
                <a:solidFill>
                  <a:srgbClr val="FF3399"/>
                </a:solidFill>
              </a:rPr>
              <a:t>のことだけを</a:t>
            </a:r>
            <a:r>
              <a:rPr lang="ja-JP" altLang="ja-JP" dirty="0" smtClean="0">
                <a:solidFill>
                  <a:srgbClr val="FF3399"/>
                </a:solidFill>
              </a:rPr>
              <a:t>思った</a:t>
            </a:r>
            <a:r>
              <a:rPr lang="ja-JP" altLang="ja-JP" dirty="0">
                <a:solidFill>
                  <a:srgbClr val="FF3399"/>
                </a:solidFill>
              </a:rPr>
              <a:t>言い方</a:t>
            </a:r>
            <a:r>
              <a:rPr lang="ja-JP" altLang="ja-JP" dirty="0"/>
              <a:t>を</a:t>
            </a:r>
            <a:r>
              <a:rPr lang="ja-JP" altLang="ja-JP" dirty="0" smtClean="0"/>
              <a:t>考えましょう</a:t>
            </a:r>
            <a:r>
              <a:rPr lang="ja-JP" altLang="en-US" dirty="0"/>
              <a:t>。</a:t>
            </a:r>
            <a:endParaRPr lang="en-US" altLang="ja-JP" dirty="0" smtClean="0"/>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7</a:t>
            </a:fld>
            <a:endParaRPr kumimoji="1" lang="ja-JP" altLang="en-US"/>
          </a:p>
        </p:txBody>
      </p:sp>
      <p:pic>
        <p:nvPicPr>
          <p:cNvPr id="1028" name="Picture 4" descr="女性のイラスト「怒った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314599"/>
            <a:ext cx="1814772" cy="21604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おしゃべりな女性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58716"/>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吹き出し 14"/>
          <p:cNvSpPr/>
          <p:nvPr/>
        </p:nvSpPr>
        <p:spPr>
          <a:xfrm>
            <a:off x="6444208" y="4490203"/>
            <a:ext cx="2448272" cy="1026901"/>
          </a:xfrm>
          <a:prstGeom prst="wedgeRoundRectCallout">
            <a:avLst>
              <a:gd name="adj1" fmla="val -59656"/>
              <a:gd name="adj2" fmla="val 43172"/>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子どもを預かってもらえない</a:t>
            </a:r>
            <a:r>
              <a:rPr lang="ja-JP" altLang="en-US" sz="2400" dirty="0" smtClean="0">
                <a:solidFill>
                  <a:schemeClr val="tx1"/>
                </a:solidFill>
              </a:rPr>
              <a:t>？</a:t>
            </a:r>
            <a:endParaRPr lang="ja-JP" altLang="en-US" sz="2400" dirty="0">
              <a:solidFill>
                <a:schemeClr val="tx1"/>
              </a:solidFill>
            </a:endParaRPr>
          </a:p>
        </p:txBody>
      </p:sp>
      <p:sp>
        <p:nvSpPr>
          <p:cNvPr id="16" name="角丸四角形吹き出し 15"/>
          <p:cNvSpPr/>
          <p:nvPr/>
        </p:nvSpPr>
        <p:spPr>
          <a:xfrm>
            <a:off x="6466329" y="3073604"/>
            <a:ext cx="2431468" cy="1181678"/>
          </a:xfrm>
          <a:prstGeom prst="wedgeRoundRectCallout">
            <a:avLst>
              <a:gd name="adj1" fmla="val -57383"/>
              <a:gd name="adj2" fmla="val 7235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代わりに買物</a:t>
            </a:r>
            <a:r>
              <a:rPr lang="ja-JP" altLang="en-US" sz="2400" dirty="0" smtClean="0">
                <a:solidFill>
                  <a:schemeClr val="tx1"/>
                </a:solidFill>
              </a:rPr>
              <a:t>を</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してきて</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もらえない？</a:t>
            </a:r>
            <a:endParaRPr lang="ja-JP" altLang="en-US" sz="2400" dirty="0">
              <a:solidFill>
                <a:schemeClr val="tx1"/>
              </a:solidFill>
            </a:endParaRPr>
          </a:p>
        </p:txBody>
      </p:sp>
      <p:sp>
        <p:nvSpPr>
          <p:cNvPr id="17" name="角丸四角形吹き出し 16"/>
          <p:cNvSpPr/>
          <p:nvPr/>
        </p:nvSpPr>
        <p:spPr>
          <a:xfrm>
            <a:off x="383141" y="4457233"/>
            <a:ext cx="2431468" cy="1583912"/>
          </a:xfrm>
          <a:prstGeom prst="wedgeRoundRectCallout">
            <a:avLst>
              <a:gd name="adj1" fmla="val 61376"/>
              <a:gd name="adj2" fmla="val -7401"/>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err="1">
                <a:solidFill>
                  <a:schemeClr val="tx1"/>
                </a:solidFill>
              </a:rPr>
              <a:t>いつもいつも</a:t>
            </a:r>
            <a:r>
              <a:rPr lang="ja-JP" altLang="en-US" sz="2400" dirty="0">
                <a:solidFill>
                  <a:schemeClr val="tx1"/>
                </a:solidFill>
              </a:rPr>
              <a:t>、</a:t>
            </a:r>
            <a:endParaRPr lang="en-US" altLang="ja-JP" sz="2400" dirty="0">
              <a:solidFill>
                <a:schemeClr val="tx1"/>
              </a:solidFill>
            </a:endParaRPr>
          </a:p>
          <a:p>
            <a:pPr algn="ctr"/>
            <a:r>
              <a:rPr lang="ja-JP" altLang="en-US" sz="2400" dirty="0">
                <a:solidFill>
                  <a:schemeClr val="tx1"/>
                </a:solidFill>
              </a:rPr>
              <a:t>一体何なの！</a:t>
            </a:r>
            <a:endParaRPr lang="en-US" altLang="ja-JP" sz="2400" dirty="0">
              <a:solidFill>
                <a:schemeClr val="tx1"/>
              </a:solidFill>
            </a:endParaRPr>
          </a:p>
          <a:p>
            <a:pPr algn="ctr"/>
            <a:r>
              <a:rPr lang="ja-JP" altLang="en-US" sz="2400" dirty="0">
                <a:solidFill>
                  <a:schemeClr val="tx1"/>
                </a:solidFill>
              </a:rPr>
              <a:t>私は</a:t>
            </a:r>
            <a:r>
              <a:rPr lang="ja-JP" altLang="en-US" sz="2400" dirty="0" smtClean="0">
                <a:solidFill>
                  <a:schemeClr val="tx1"/>
                </a:solidFill>
              </a:rPr>
              <a:t>お手伝い</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さんじ</a:t>
            </a:r>
            <a:r>
              <a:rPr lang="ja-JP" altLang="en-US" sz="2400" dirty="0">
                <a:solidFill>
                  <a:schemeClr val="tx1"/>
                </a:solidFill>
              </a:rPr>
              <a:t>ゃない</a:t>
            </a:r>
            <a:r>
              <a:rPr lang="ja-JP" altLang="en-US" sz="2400" dirty="0" smtClean="0">
                <a:solidFill>
                  <a:schemeClr val="tx1"/>
                </a:solidFill>
              </a:rPr>
              <a:t>！</a:t>
            </a:r>
            <a:endParaRPr lang="ja-JP" altLang="en-US" sz="2400" dirty="0">
              <a:solidFill>
                <a:schemeClr val="tx1"/>
              </a:solidFill>
            </a:endParaRPr>
          </a:p>
        </p:txBody>
      </p:sp>
      <p:sp>
        <p:nvSpPr>
          <p:cNvPr id="19" name="角丸四角形吹き出し 18"/>
          <p:cNvSpPr/>
          <p:nvPr/>
        </p:nvSpPr>
        <p:spPr>
          <a:xfrm>
            <a:off x="383142" y="2780927"/>
            <a:ext cx="3540786" cy="1438005"/>
          </a:xfrm>
          <a:prstGeom prst="wedgeRoundRectCallout">
            <a:avLst>
              <a:gd name="adj1" fmla="val 34952"/>
              <a:gd name="adj2" fmla="val 65279"/>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急に言われたって</a:t>
            </a:r>
            <a:endParaRPr lang="en-US" altLang="ja-JP" sz="2400" dirty="0">
              <a:solidFill>
                <a:schemeClr val="tx1"/>
              </a:solidFill>
            </a:endParaRPr>
          </a:p>
          <a:p>
            <a:pPr algn="ctr"/>
            <a:r>
              <a:rPr lang="ja-JP" altLang="en-US" sz="2400" dirty="0" err="1">
                <a:solidFill>
                  <a:schemeClr val="tx1"/>
                </a:solidFill>
              </a:rPr>
              <a:t>でき</a:t>
            </a:r>
            <a:r>
              <a:rPr lang="ja-JP" altLang="en-US" sz="2400" dirty="0" err="1" smtClean="0">
                <a:solidFill>
                  <a:schemeClr val="tx1"/>
                </a:solidFill>
              </a:rPr>
              <a:t>るわけないじゃ</a:t>
            </a:r>
            <a:r>
              <a:rPr lang="ja-JP" altLang="en-US" sz="2400" dirty="0" smtClean="0">
                <a:solidFill>
                  <a:schemeClr val="tx1"/>
                </a:solidFill>
              </a:rPr>
              <a:t>ない！</a:t>
            </a:r>
            <a:endParaRPr lang="en-US" altLang="ja-JP" sz="2400" dirty="0">
              <a:solidFill>
                <a:schemeClr val="tx1"/>
              </a:solidFill>
            </a:endParaRPr>
          </a:p>
          <a:p>
            <a:pPr algn="ctr"/>
            <a:r>
              <a:rPr lang="ja-JP" altLang="en-US" sz="2400" dirty="0">
                <a:solidFill>
                  <a:schemeClr val="tx1"/>
                </a:solidFill>
              </a:rPr>
              <a:t>何て非常識なの！</a:t>
            </a:r>
          </a:p>
        </p:txBody>
      </p:sp>
    </p:spTree>
    <p:extLst>
      <p:ext uri="{BB962C8B-B14F-4D97-AF65-F5344CB8AC3E}">
        <p14:creationId xmlns:p14="http://schemas.microsoft.com/office/powerpoint/2010/main" val="763064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攻撃的な</a:t>
            </a:r>
            <a:r>
              <a:rPr lang="ja-JP" altLang="ja-JP" dirty="0" smtClean="0"/>
              <a:t>言い方</a:t>
            </a:r>
            <a:r>
              <a:rPr lang="ja-JP" altLang="en-US" dirty="0" smtClean="0"/>
              <a:t>をすると</a:t>
            </a:r>
            <a:r>
              <a:rPr lang="en-US" altLang="ja-JP" dirty="0" smtClean="0"/>
              <a:t>…</a:t>
            </a:r>
            <a:endParaRPr kumimoji="1" lang="ja-JP" altLang="en-US" dirty="0"/>
          </a:p>
        </p:txBody>
      </p:sp>
      <p:sp>
        <p:nvSpPr>
          <p:cNvPr id="5" name="正方形/長方形 4"/>
          <p:cNvSpPr/>
          <p:nvPr/>
        </p:nvSpPr>
        <p:spPr>
          <a:xfrm>
            <a:off x="1295636" y="5805264"/>
            <a:ext cx="6696744" cy="62691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t>二人の関係も</a:t>
            </a:r>
            <a:r>
              <a:rPr lang="ja-JP" altLang="en-US" sz="3200" dirty="0" smtClean="0"/>
              <a:t>ギスギスしたものに・・・</a:t>
            </a:r>
            <a:endParaRPr kumimoji="1" lang="en-US" altLang="ja-JP" sz="3200" dirty="0" smtClean="0"/>
          </a:p>
        </p:txBody>
      </p:sp>
      <p:sp>
        <p:nvSpPr>
          <p:cNvPr id="9" name="雲形吹き出し 8"/>
          <p:cNvSpPr/>
          <p:nvPr/>
        </p:nvSpPr>
        <p:spPr>
          <a:xfrm>
            <a:off x="4427984" y="1988840"/>
            <a:ext cx="4536504" cy="2016224"/>
          </a:xfrm>
          <a:prstGeom prst="cloudCallout">
            <a:avLst>
              <a:gd name="adj1" fmla="val -44230"/>
              <a:gd name="adj2" fmla="val 45550"/>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つい</a:t>
            </a:r>
            <a:r>
              <a:rPr lang="ja-JP" altLang="en-US" sz="2400" dirty="0" smtClean="0">
                <a:solidFill>
                  <a:schemeClr val="tx1"/>
                </a:solidFill>
              </a:rPr>
              <a:t>言いすぎちゃっ</a:t>
            </a:r>
            <a:r>
              <a:rPr lang="ja-JP" altLang="en-US" sz="2400" dirty="0">
                <a:solidFill>
                  <a:schemeClr val="tx1"/>
                </a:solidFill>
              </a:rPr>
              <a:t>た</a:t>
            </a:r>
            <a:r>
              <a:rPr lang="ja-JP" altLang="en-US" sz="2400" dirty="0" smtClean="0">
                <a:solidFill>
                  <a:schemeClr val="tx1"/>
                </a:solidFill>
              </a:rPr>
              <a:t>。</a:t>
            </a:r>
            <a:endParaRPr lang="en-US" altLang="ja-JP" sz="2400" dirty="0" smtClean="0">
              <a:solidFill>
                <a:schemeClr val="tx1"/>
              </a:solidFill>
            </a:endParaRPr>
          </a:p>
          <a:p>
            <a:pPr algn="ctr"/>
            <a:r>
              <a:rPr lang="ja-JP" altLang="en-US" sz="2400" dirty="0" smtClean="0">
                <a:solidFill>
                  <a:schemeClr val="tx1"/>
                </a:solidFill>
              </a:rPr>
              <a:t>傷つけちゃった</a:t>
            </a:r>
            <a:endParaRPr lang="en-US" altLang="ja-JP" sz="2400" dirty="0" smtClean="0">
              <a:solidFill>
                <a:schemeClr val="tx1"/>
              </a:solidFill>
            </a:endParaRPr>
          </a:p>
          <a:p>
            <a:pPr algn="ctr"/>
            <a:r>
              <a:rPr lang="ja-JP" altLang="en-US" sz="2400" dirty="0">
                <a:solidFill>
                  <a:schemeClr val="tx1"/>
                </a:solidFill>
              </a:rPr>
              <a:t>　</a:t>
            </a:r>
            <a:r>
              <a:rPr lang="ja-JP" altLang="en-US" sz="2400" dirty="0" smtClean="0">
                <a:solidFill>
                  <a:schemeClr val="tx1"/>
                </a:solidFill>
              </a:rPr>
              <a:t>　　</a:t>
            </a:r>
            <a:r>
              <a:rPr lang="ja-JP" altLang="en-US" sz="2400" dirty="0">
                <a:solidFill>
                  <a:schemeClr val="tx1"/>
                </a:solidFill>
              </a:rPr>
              <a:t>かな</a:t>
            </a:r>
            <a:r>
              <a:rPr lang="ja-JP" altLang="en-US" sz="2400" dirty="0" smtClean="0">
                <a:solidFill>
                  <a:schemeClr val="tx1"/>
                </a:solidFill>
              </a:rPr>
              <a:t>。（後悔）</a:t>
            </a:r>
            <a:endParaRPr lang="ja-JP" altLang="en-US" sz="2400" dirty="0">
              <a:solidFill>
                <a:schemeClr val="tx1"/>
              </a:solidFill>
            </a:endParaRPr>
          </a:p>
        </p:txBody>
      </p:sp>
      <p:sp>
        <p:nvSpPr>
          <p:cNvPr id="12" name="雲形吹き出し 11"/>
          <p:cNvSpPr/>
          <p:nvPr/>
        </p:nvSpPr>
        <p:spPr>
          <a:xfrm>
            <a:off x="467544" y="1543489"/>
            <a:ext cx="4032448" cy="1660721"/>
          </a:xfrm>
          <a:prstGeom prst="cloudCallout">
            <a:avLst>
              <a:gd name="adj1" fmla="val 23932"/>
              <a:gd name="adj2" fmla="val 70184"/>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怒らせてしまった</a:t>
            </a:r>
            <a:r>
              <a:rPr lang="ja-JP" altLang="en-US" sz="2400" dirty="0" smtClean="0">
                <a:solidFill>
                  <a:schemeClr val="tx1"/>
                </a:solidFill>
              </a:rPr>
              <a:t>か</a:t>
            </a:r>
            <a:r>
              <a:rPr lang="ja-JP" altLang="en-US" sz="2400" dirty="0">
                <a:solidFill>
                  <a:schemeClr val="tx1"/>
                </a:solidFill>
              </a:rPr>
              <a:t>な</a:t>
            </a:r>
            <a:r>
              <a:rPr lang="ja-JP" altLang="en-US" sz="2400" dirty="0" smtClean="0">
                <a:solidFill>
                  <a:schemeClr val="tx1"/>
                </a:solidFill>
              </a:rPr>
              <a:t>。友人のままで</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いられるかな（心配）</a:t>
            </a:r>
            <a:endParaRPr lang="en-US" altLang="ja-JP" sz="2400" dirty="0">
              <a:solidFill>
                <a:schemeClr val="tx1"/>
              </a:solidFill>
            </a:endParaRPr>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8</a:t>
            </a:fld>
            <a:endParaRPr kumimoji="1" lang="ja-JP" altLang="en-US"/>
          </a:p>
        </p:txBody>
      </p:sp>
      <p:pic>
        <p:nvPicPr>
          <p:cNvPr id="4098" name="Picture 2" descr="http://2.bp.blogspot.com/-iACyDt4Ludc/USscKCyahhI/AAAAAAAAN_s/jiG6kJ9Gn4I/s1600/woman04_c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3446530"/>
            <a:ext cx="1985059" cy="245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7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9097" y="1340768"/>
            <a:ext cx="8229600" cy="1152128"/>
          </a:xfrm>
        </p:spPr>
        <p:txBody>
          <a:bodyPr>
            <a:normAutofit/>
          </a:bodyPr>
          <a:lstStyle/>
          <a:p>
            <a:pPr marL="0" indent="0">
              <a:buNone/>
            </a:pPr>
            <a:r>
              <a:rPr lang="ja-JP" altLang="ja-JP" dirty="0"/>
              <a:t>自分の気持ちは考えず</a:t>
            </a:r>
            <a:r>
              <a:rPr lang="ja-JP" altLang="ja-JP" dirty="0" smtClean="0"/>
              <a:t>、</a:t>
            </a:r>
            <a:r>
              <a:rPr lang="en-US" altLang="ja-JP" dirty="0"/>
              <a:t/>
            </a:r>
            <a:br>
              <a:rPr lang="en-US" altLang="ja-JP" dirty="0"/>
            </a:br>
            <a:r>
              <a:rPr lang="ja-JP" altLang="ja-JP" spc="-300" dirty="0" smtClean="0">
                <a:solidFill>
                  <a:srgbClr val="FF3399"/>
                </a:solidFill>
              </a:rPr>
              <a:t>相手</a:t>
            </a:r>
            <a:r>
              <a:rPr lang="ja-JP" altLang="ja-JP" spc="-300" dirty="0">
                <a:solidFill>
                  <a:srgbClr val="FF3399"/>
                </a:solidFill>
              </a:rPr>
              <a:t>のことだけを思いやった言い方</a:t>
            </a:r>
            <a:r>
              <a:rPr lang="ja-JP" altLang="ja-JP" spc="-300" dirty="0"/>
              <a:t>を</a:t>
            </a:r>
            <a:r>
              <a:rPr lang="ja-JP" altLang="ja-JP" spc="-300" dirty="0" smtClean="0"/>
              <a:t>考えましょう</a:t>
            </a:r>
            <a:r>
              <a:rPr lang="ja-JP" altLang="en-US" spc="-300" dirty="0" smtClean="0"/>
              <a:t>。</a:t>
            </a:r>
            <a:endParaRPr lang="en-US" altLang="ja-JP" spc="-300" dirty="0" smtClean="0"/>
          </a:p>
        </p:txBody>
      </p:sp>
      <p:sp>
        <p:nvSpPr>
          <p:cNvPr id="2" name="タイトル 1"/>
          <p:cNvSpPr>
            <a:spLocks noGrp="1"/>
          </p:cNvSpPr>
          <p:nvPr>
            <p:ph type="title"/>
          </p:nvPr>
        </p:nvSpPr>
        <p:spPr/>
        <p:txBody>
          <a:bodyPr/>
          <a:lstStyle/>
          <a:p>
            <a:r>
              <a:rPr lang="ja-JP" altLang="en-US" dirty="0" smtClean="0"/>
              <a:t>非主張的な</a:t>
            </a:r>
            <a:r>
              <a:rPr lang="ja-JP" altLang="ja-JP" dirty="0" smtClean="0"/>
              <a:t>言い方</a:t>
            </a:r>
            <a:endParaRPr kumimoji="1" lang="ja-JP" altLang="en-US" dirty="0"/>
          </a:p>
        </p:txBody>
      </p:sp>
      <p:sp>
        <p:nvSpPr>
          <p:cNvPr id="6" name="テキスト ボックス 5"/>
          <p:cNvSpPr txBox="1"/>
          <p:nvPr/>
        </p:nvSpPr>
        <p:spPr>
          <a:xfrm>
            <a:off x="323528" y="4701606"/>
            <a:ext cx="2554723" cy="830997"/>
          </a:xfrm>
          <a:prstGeom prst="rect">
            <a:avLst/>
          </a:prstGeom>
          <a:noFill/>
        </p:spPr>
        <p:txBody>
          <a:bodyPr wrap="square" rtlCol="0">
            <a:spAutoFit/>
          </a:bodyPr>
          <a:lstStyle/>
          <a:p>
            <a:r>
              <a:rPr kumimoji="1" lang="ja-JP" altLang="en-US" sz="2400" dirty="0" smtClean="0"/>
              <a:t>結局、しぶしぶ</a:t>
            </a:r>
            <a:endParaRPr kumimoji="1" lang="en-US" altLang="ja-JP" sz="2400" dirty="0" smtClean="0"/>
          </a:p>
          <a:p>
            <a:r>
              <a:rPr kumimoji="1" lang="ja-JP" altLang="en-US" sz="2400" dirty="0" smtClean="0"/>
              <a:t>引き受けてしまう</a:t>
            </a:r>
            <a:endParaRPr kumimoji="1" lang="ja-JP" altLang="en-US" sz="2400" dirty="0"/>
          </a:p>
        </p:txBody>
      </p:sp>
      <p:sp>
        <p:nvSpPr>
          <p:cNvPr id="4" name="スライド番号プレースホルダー 3"/>
          <p:cNvSpPr>
            <a:spLocks noGrp="1"/>
          </p:cNvSpPr>
          <p:nvPr>
            <p:ph type="sldNum" sz="quarter" idx="12"/>
          </p:nvPr>
        </p:nvSpPr>
        <p:spPr/>
        <p:txBody>
          <a:bodyPr/>
          <a:lstStyle/>
          <a:p>
            <a:fld id="{26FD51B9-1E10-4ACB-848E-3EA4DAD832EF}" type="slidenum">
              <a:rPr kumimoji="1" lang="ja-JP" altLang="en-US" smtClean="0"/>
              <a:pPr/>
              <a:t>9</a:t>
            </a:fld>
            <a:endParaRPr kumimoji="1" lang="ja-JP" altLang="en-US"/>
          </a:p>
        </p:txBody>
      </p:sp>
      <p:pic>
        <p:nvPicPr>
          <p:cNvPr id="5122" name="Picture 2" descr="女性のイラスト「焦った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680" y="4015811"/>
            <a:ext cx="2000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おしゃべりな女性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670" y="4007826"/>
            <a:ext cx="2218556" cy="2218556"/>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吹き出し 10"/>
          <p:cNvSpPr/>
          <p:nvPr/>
        </p:nvSpPr>
        <p:spPr>
          <a:xfrm>
            <a:off x="6487226" y="4242894"/>
            <a:ext cx="2448272" cy="1026901"/>
          </a:xfrm>
          <a:prstGeom prst="wedgeRoundRectCallout">
            <a:avLst>
              <a:gd name="adj1" fmla="val -62605"/>
              <a:gd name="adj2" fmla="val 4200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子どもを預かってもらえない</a:t>
            </a:r>
            <a:r>
              <a:rPr lang="ja-JP" altLang="en-US" sz="2400" dirty="0" smtClean="0">
                <a:solidFill>
                  <a:schemeClr val="tx1"/>
                </a:solidFill>
              </a:rPr>
              <a:t>？</a:t>
            </a:r>
            <a:endParaRPr lang="ja-JP" altLang="en-US" sz="2400" dirty="0">
              <a:solidFill>
                <a:schemeClr val="tx1"/>
              </a:solidFill>
            </a:endParaRPr>
          </a:p>
        </p:txBody>
      </p:sp>
      <p:sp>
        <p:nvSpPr>
          <p:cNvPr id="12" name="角丸四角形吹き出し 11"/>
          <p:cNvSpPr/>
          <p:nvPr/>
        </p:nvSpPr>
        <p:spPr>
          <a:xfrm>
            <a:off x="6504030" y="2826148"/>
            <a:ext cx="2431468" cy="1181678"/>
          </a:xfrm>
          <a:prstGeom prst="wedgeRoundRectCallout">
            <a:avLst>
              <a:gd name="adj1" fmla="val -57383"/>
              <a:gd name="adj2" fmla="val 7235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代わりに買物</a:t>
            </a:r>
            <a:r>
              <a:rPr lang="ja-JP" altLang="en-US" sz="2400" dirty="0" smtClean="0">
                <a:solidFill>
                  <a:schemeClr val="tx1"/>
                </a:solidFill>
              </a:rPr>
              <a:t>を</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してきて</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もらえない？</a:t>
            </a:r>
            <a:endParaRPr lang="ja-JP" altLang="en-US" sz="2400" dirty="0">
              <a:solidFill>
                <a:schemeClr val="tx1"/>
              </a:solidFill>
            </a:endParaRPr>
          </a:p>
        </p:txBody>
      </p:sp>
      <p:sp>
        <p:nvSpPr>
          <p:cNvPr id="13" name="角丸四角形吹き出し 12"/>
          <p:cNvSpPr/>
          <p:nvPr/>
        </p:nvSpPr>
        <p:spPr>
          <a:xfrm>
            <a:off x="594645" y="2780927"/>
            <a:ext cx="2393179" cy="1438005"/>
          </a:xfrm>
          <a:prstGeom prst="wedgeRoundRectCallout">
            <a:avLst>
              <a:gd name="adj1" fmla="val 37903"/>
              <a:gd name="adj2" fmla="val 72809"/>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tx1"/>
                </a:solidFill>
              </a:rPr>
              <a:t>うん・・・</a:t>
            </a:r>
            <a:endParaRPr lang="en-US" altLang="ja-JP" sz="2400" dirty="0" smtClean="0">
              <a:solidFill>
                <a:schemeClr val="tx1"/>
              </a:solidFill>
            </a:endParaRPr>
          </a:p>
          <a:p>
            <a:pPr algn="ctr"/>
            <a:r>
              <a:rPr lang="ja-JP" altLang="en-US" sz="2400" dirty="0" smtClean="0">
                <a:solidFill>
                  <a:schemeClr val="tx1"/>
                </a:solidFill>
              </a:rPr>
              <a:t>いいよ・・・</a:t>
            </a:r>
            <a:endParaRPr lang="ja-JP" altLang="en-US" sz="2400" dirty="0">
              <a:solidFill>
                <a:schemeClr val="tx1"/>
              </a:solidFill>
            </a:endParaRPr>
          </a:p>
        </p:txBody>
      </p:sp>
    </p:spTree>
    <p:extLst>
      <p:ext uri="{BB962C8B-B14F-4D97-AF65-F5344CB8AC3E}">
        <p14:creationId xmlns:p14="http://schemas.microsoft.com/office/powerpoint/2010/main" val="1557370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2738</Words>
  <Application>Microsoft Office PowerPoint</Application>
  <PresentationFormat>画面に合わせる (4:3)</PresentationFormat>
  <Paragraphs>309</Paragraphs>
  <Slides>18</Slides>
  <Notes>18</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入門！認知行動療法  自分の気持ちを伝えよう</vt:lpstr>
      <vt:lpstr>こんなことはありませんか？</vt:lpstr>
      <vt:lpstr>本日のテーマ</vt:lpstr>
      <vt:lpstr>自己表現の3つのタイプ</vt:lpstr>
      <vt:lpstr>アサーティブになるための３ステップ</vt:lpstr>
      <vt:lpstr>例 1</vt:lpstr>
      <vt:lpstr>攻撃的な言い方</vt:lpstr>
      <vt:lpstr>攻撃的な言い方をすると…</vt:lpstr>
      <vt:lpstr>非主張的な言い方</vt:lpstr>
      <vt:lpstr>非主張的な言い方をすると…</vt:lpstr>
      <vt:lpstr>自分の気持ちを上手に伝えるポイント</vt:lpstr>
      <vt:lpstr>アサーティブな言い方</vt:lpstr>
      <vt:lpstr>例２</vt:lpstr>
      <vt:lpstr>伝える勇気がない時は・・・</vt:lpstr>
      <vt:lpstr>アサーションをじゃまする考え</vt:lpstr>
      <vt:lpstr>感想を教えてください！</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感情とこころの仕組み</dc:title>
  <dc:creator>榊原英輔</dc:creator>
  <cp:lastModifiedBy>Eisuke Sakakibara</cp:lastModifiedBy>
  <cp:revision>174</cp:revision>
  <cp:lastPrinted>2016-02-19T01:46:15Z</cp:lastPrinted>
  <dcterms:created xsi:type="dcterms:W3CDTF">2013-11-10T01:03:51Z</dcterms:created>
  <dcterms:modified xsi:type="dcterms:W3CDTF">2016-02-19T01:48:39Z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standard&amp;commercial=n&amp;derivatives=y&amp;jurisdiction=jp</vt:lpwstr>
  </property>
  <property fmtid="{D5CDD505-2E9C-101B-9397-08002B2CF9AE}" pid="3" name="CreativeCommonsLicenseURL">
    <vt:lpwstr>http://creativecommons.org/licenses/by-nc/2.1/jp/</vt:lpwstr>
  </property>
  <property fmtid="{D5CDD505-2E9C-101B-9397-08002B2CF9AE}" pid="4" name="CreativeCommonsLicenseXml">
    <vt:lpwstr>&lt;?xml version="1.0" encoding="utf-8"?&gt;&lt;result&gt;&lt;license-uri&gt;http://creativecommons.org/licenses/by-nc/2.1/jp/&lt;/license-uri&gt;&lt;license-name&gt;Attribution-NonCommercial 2.1 Japan&lt;/license-name&gt;&lt;deprecated&gt;false&lt;/deprecated&gt;&lt;rdf&gt;&lt;rdf:RDF xmlns="http://creativecom</vt:lpwstr>
  </property>
</Properties>
</file>